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3" r:id="rId5"/>
    <p:sldId id="261" r:id="rId6"/>
    <p:sldId id="260" r:id="rId7"/>
    <p:sldId id="264" r:id="rId8"/>
    <p:sldId id="265" r:id="rId9"/>
    <p:sldId id="268" r:id="rId10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392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18342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194799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636455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254272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914670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03216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464203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974561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935443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405944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57170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A0DC08-DFC1-4920-AEFB-CD212EEE77DA}" type="datetimeFigureOut">
              <a:rPr lang="es-AR" smtClean="0"/>
              <a:pPr/>
              <a:t>03/02/2016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065E9-ABA9-4F30-B7AA-F1841AB25319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933162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rofesionales.agcontrol.gob.ar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260649"/>
            <a:ext cx="7992888" cy="936103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s-AR" sz="3200" dirty="0" smtClean="0"/>
              <a:t>Proceso del Sistema Implementado</a:t>
            </a:r>
            <a:endParaRPr lang="es-AR" sz="3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55576" y="1700808"/>
            <a:ext cx="7560840" cy="4896544"/>
          </a:xfrm>
        </p:spPr>
        <p:txBody>
          <a:bodyPr>
            <a:normAutofit/>
          </a:bodyPr>
          <a:lstStyle/>
          <a:p>
            <a:endParaRPr lang="es-AR" dirty="0" smtClean="0"/>
          </a:p>
          <a:p>
            <a:endParaRPr lang="es-AR" dirty="0"/>
          </a:p>
          <a:p>
            <a:endParaRPr lang="es-AR" dirty="0" smtClean="0"/>
          </a:p>
          <a:p>
            <a:endParaRPr lang="es-AR" dirty="0"/>
          </a:p>
          <a:p>
            <a:endParaRPr lang="es-AR" dirty="0" smtClean="0"/>
          </a:p>
          <a:p>
            <a:endParaRPr lang="es-AR" dirty="0"/>
          </a:p>
          <a:p>
            <a:pPr algn="l"/>
            <a:endParaRPr lang="es-AR" dirty="0" smtClean="0"/>
          </a:p>
        </p:txBody>
      </p:sp>
      <p:sp>
        <p:nvSpPr>
          <p:cNvPr id="7" name="6 Rectángulo"/>
          <p:cNvSpPr/>
          <p:nvPr/>
        </p:nvSpPr>
        <p:spPr>
          <a:xfrm>
            <a:off x="809232" y="1296616"/>
            <a:ext cx="7209366" cy="930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El titular/propietario inscribe su domicilio y solicita la contratación de un profesional certificante de su Artefacto Térmico</a:t>
            </a:r>
            <a:endParaRPr lang="es-AR" dirty="0"/>
          </a:p>
        </p:txBody>
      </p:sp>
      <p:sp>
        <p:nvSpPr>
          <p:cNvPr id="8" name="7 Rectángulo redondeado"/>
          <p:cNvSpPr/>
          <p:nvPr/>
        </p:nvSpPr>
        <p:spPr>
          <a:xfrm>
            <a:off x="1756221" y="2636912"/>
            <a:ext cx="4806884" cy="72358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El profesional contratado acepta o rechaza el trabajo solicitado</a:t>
            </a:r>
            <a:endParaRPr lang="es-AR" dirty="0"/>
          </a:p>
        </p:txBody>
      </p:sp>
      <p:sp>
        <p:nvSpPr>
          <p:cNvPr id="11" name="10 Rectángulo"/>
          <p:cNvSpPr/>
          <p:nvPr/>
        </p:nvSpPr>
        <p:spPr>
          <a:xfrm>
            <a:off x="888877" y="3735804"/>
            <a:ext cx="7000888" cy="845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Una vez aceptado el trabajo el profesional carga los datos administrativos y técnicos de artefacto en cuestión ( y deja por sentado si el mismo se encuentra apto o no para su uso)</a:t>
            </a:r>
            <a:endParaRPr lang="es-AR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1781340" y="4984453"/>
            <a:ext cx="4806884" cy="62021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El propietario imprime una constancia en código QR la cual exhibe en un lugar visible</a:t>
            </a:r>
            <a:endParaRPr lang="es-AR" dirty="0"/>
          </a:p>
        </p:txBody>
      </p:sp>
      <p:sp>
        <p:nvSpPr>
          <p:cNvPr id="13" name="12 Flecha abajo"/>
          <p:cNvSpPr/>
          <p:nvPr/>
        </p:nvSpPr>
        <p:spPr>
          <a:xfrm>
            <a:off x="3792677" y="2226940"/>
            <a:ext cx="570912" cy="4099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4" name="13 Flecha abajo"/>
          <p:cNvSpPr/>
          <p:nvPr/>
        </p:nvSpPr>
        <p:spPr>
          <a:xfrm>
            <a:off x="3792677" y="3375764"/>
            <a:ext cx="59618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5" name="14 Flecha abajo"/>
          <p:cNvSpPr/>
          <p:nvPr/>
        </p:nvSpPr>
        <p:spPr>
          <a:xfrm>
            <a:off x="3881241" y="4650562"/>
            <a:ext cx="607081" cy="3338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594984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22" y="594240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70499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1417638"/>
          </a:xfrm>
        </p:spPr>
        <p:txBody>
          <a:bodyPr>
            <a:normAutofit fontScale="90000"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Requisitos para poder ser considerado un Profesional Certificante de Artefactos Térmicos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772816"/>
            <a:ext cx="8075240" cy="4320480"/>
          </a:xfrm>
        </p:spPr>
        <p:txBody>
          <a:bodyPr>
            <a:normAutofit fontScale="62500" lnSpcReduction="20000"/>
          </a:bodyPr>
          <a:lstStyle/>
          <a:p>
            <a:endParaRPr lang="es-AR" b="1" dirty="0" smtClean="0">
              <a:solidFill>
                <a:schemeClr val="bg1"/>
              </a:solidFill>
            </a:endParaRPr>
          </a:p>
          <a:p>
            <a:r>
              <a:rPr lang="es-AR" b="1" dirty="0" smtClean="0">
                <a:solidFill>
                  <a:schemeClr val="bg1"/>
                </a:solidFill>
              </a:rPr>
              <a:t>- </a:t>
            </a:r>
            <a:r>
              <a:rPr lang="es-AR" b="1" dirty="0">
                <a:solidFill>
                  <a:schemeClr val="bg1"/>
                </a:solidFill>
              </a:rPr>
              <a:t>INSCRIPCIÓN</a:t>
            </a:r>
          </a:p>
          <a:p>
            <a:r>
              <a:rPr lang="es-AR" b="1" dirty="0" smtClean="0">
                <a:solidFill>
                  <a:schemeClr val="bg1"/>
                </a:solidFill>
              </a:rPr>
              <a:t>1- </a:t>
            </a:r>
            <a:r>
              <a:rPr lang="es-AR" dirty="0">
                <a:solidFill>
                  <a:schemeClr val="bg1"/>
                </a:solidFill>
              </a:rPr>
              <a:t>Toda persona física </a:t>
            </a:r>
            <a:r>
              <a:rPr lang="es-AR" dirty="0" smtClean="0">
                <a:solidFill>
                  <a:schemeClr val="bg1"/>
                </a:solidFill>
              </a:rPr>
              <a:t>que desee ser “ Profesional </a:t>
            </a:r>
            <a:r>
              <a:rPr lang="es-AR" dirty="0">
                <a:solidFill>
                  <a:schemeClr val="bg1"/>
                </a:solidFill>
              </a:rPr>
              <a:t>C</a:t>
            </a:r>
            <a:r>
              <a:rPr lang="es-AR" dirty="0" smtClean="0">
                <a:solidFill>
                  <a:schemeClr val="bg1"/>
                </a:solidFill>
              </a:rPr>
              <a:t>ertificante” deberá concurrir a su Consejo Profesional para solicitar nombre de usuario y clave a fin de poder ingresar al sistema de “Registro de Artefactos Térmicos” (R.A.T.)</a:t>
            </a:r>
          </a:p>
          <a:p>
            <a:endParaRPr lang="es-AR" dirty="0">
              <a:solidFill>
                <a:schemeClr val="bg1"/>
              </a:solidFill>
            </a:endParaRPr>
          </a:p>
          <a:p>
            <a:r>
              <a:rPr lang="es-AR" dirty="0" smtClean="0">
                <a:solidFill>
                  <a:schemeClr val="bg1"/>
                </a:solidFill>
              </a:rPr>
              <a:t>Todo Consejo Profesional contará con una interfaz del sistema mediante la cual administrará un ABM (Alta, Baja </a:t>
            </a:r>
            <a:r>
              <a:rPr lang="es-AR" dirty="0">
                <a:solidFill>
                  <a:schemeClr val="bg1"/>
                </a:solidFill>
              </a:rPr>
              <a:t>y</a:t>
            </a:r>
            <a:r>
              <a:rPr lang="es-AR" dirty="0" smtClean="0">
                <a:solidFill>
                  <a:schemeClr val="bg1"/>
                </a:solidFill>
              </a:rPr>
              <a:t> Modificación)de profesionales. De esta manera los comitentes que deseen elegir un profesional certificante deberán seleccionarlos de un desplegable en el que figuraran los profesionales dados de “Alta” por los consejos respectivos</a:t>
            </a:r>
          </a:p>
          <a:p>
            <a:r>
              <a:rPr lang="es-AR" dirty="0" smtClean="0">
                <a:solidFill>
                  <a:schemeClr val="bg1"/>
                </a:solidFill>
              </a:rPr>
              <a:t>Se pone a vuestro conocimiento que para poder inscribirse como profesional certificante se debe contar con matricula de gasista. La cual exigirá el  Consejo Profesional respectivo.</a:t>
            </a:r>
          </a:p>
          <a:p>
            <a:endParaRPr lang="es-AR" dirty="0"/>
          </a:p>
          <a:p>
            <a:pPr marL="0" indent="0">
              <a:buNone/>
            </a:pPr>
            <a:endParaRPr lang="es-AR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5676" y="594984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174" y="594240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43781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60648"/>
            <a:ext cx="8424936" cy="1512168"/>
          </a:xfrm>
        </p:spPr>
        <p:txBody>
          <a:bodyPr>
            <a:normAutofit fontScale="90000"/>
          </a:bodyPr>
          <a:lstStyle/>
          <a:p>
            <a:r>
              <a:rPr lang="es-AR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Escribiendo la siguiente dirección ingresamos a la pagina de Profesionales Certificante </a:t>
            </a:r>
            <a:r>
              <a:rPr lang="es-AR" sz="3200" b="1" dirty="0">
                <a:hlinkClick r:id="rId2"/>
              </a:rPr>
              <a:t>http://profesionales.agcontrol.gob.ar</a:t>
            </a:r>
            <a:endParaRPr lang="es-A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2051720" y="5949846"/>
            <a:ext cx="4752528" cy="715621"/>
          </a:xfrm>
        </p:spPr>
        <p:txBody>
          <a:bodyPr>
            <a:normAutofit fontScale="47500" lnSpcReduction="20000"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Una vez allí escribimos el nombre de Usuario y la clave que conseguimos por medio del Consejo Profesional.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7416824" cy="4018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4248" y="5949846"/>
            <a:ext cx="2339751" cy="712555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22" y="594240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73339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es-AR" dirty="0">
                <a:solidFill>
                  <a:schemeClr val="bg1"/>
                </a:solidFill>
              </a:rPr>
              <a:t>Interfaz del “Profesional Certificante</a:t>
            </a:r>
            <a:r>
              <a:rPr lang="es-AR" dirty="0" smtClean="0">
                <a:solidFill>
                  <a:schemeClr val="bg1"/>
                </a:solidFill>
              </a:rPr>
              <a:t>” </a:t>
            </a:r>
            <a:r>
              <a:rPr lang="es-AR" sz="2700" dirty="0">
                <a:solidFill>
                  <a:schemeClr val="bg1"/>
                </a:solidFill>
              </a:rPr>
              <a:t>P</a:t>
            </a:r>
            <a:r>
              <a:rPr lang="es-AR" sz="2700" dirty="0" smtClean="0">
                <a:solidFill>
                  <a:schemeClr val="bg1"/>
                </a:solidFill>
              </a:rPr>
              <a:t>ara poder ver la contratación por parte del comitente Cliqueo en --</a:t>
            </a:r>
            <a:r>
              <a:rPr lang="es-AR" sz="2700" dirty="0" smtClean="0">
                <a:solidFill>
                  <a:schemeClr val="bg1"/>
                </a:solidFill>
                <a:sym typeface="Wingdings" panose="05000000000000000000" pitchFamily="2" charset="2"/>
              </a:rPr>
              <a:t></a:t>
            </a:r>
            <a:r>
              <a:rPr lang="es-AR" sz="2700" dirty="0" smtClean="0">
                <a:solidFill>
                  <a:schemeClr val="bg1"/>
                </a:solidFill>
              </a:rPr>
              <a:t> “Artefactos Térmicos Relacionados”</a:t>
            </a:r>
            <a:endParaRPr lang="es-AR" sz="27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0364" y="1600200"/>
            <a:ext cx="754327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594984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22" y="594240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003048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994122"/>
          </a:xfrm>
        </p:spPr>
        <p:txBody>
          <a:bodyPr>
            <a:normAutofit/>
          </a:bodyPr>
          <a:lstStyle/>
          <a:p>
            <a:r>
              <a:rPr lang="es-AR" sz="3600" dirty="0" smtClean="0">
                <a:solidFill>
                  <a:schemeClr val="bg1"/>
                </a:solidFill>
              </a:rPr>
              <a:t>Aceptación o rechazo del trabajo pendiente</a:t>
            </a:r>
            <a:endParaRPr lang="es-AR" sz="36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83568" y="1236459"/>
            <a:ext cx="7660067" cy="47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6087879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087879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736348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endParaRPr lang="es-AR" dirty="0" smtClean="0"/>
          </a:p>
          <a:p>
            <a:endParaRPr lang="es-AR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5502" y="613796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13052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8578330" cy="5013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57250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AR" sz="2800" dirty="0" smtClean="0">
                <a:solidFill>
                  <a:schemeClr val="bg1"/>
                </a:solidFill>
              </a:rPr>
              <a:t>Al cliquear </a:t>
            </a:r>
            <a:r>
              <a:rPr lang="es-AR" sz="2400" dirty="0" smtClean="0">
                <a:solidFill>
                  <a:schemeClr val="bg1"/>
                </a:solidFill>
              </a:rPr>
              <a:t>sobre el link </a:t>
            </a:r>
            <a:r>
              <a:rPr lang="es-AR" sz="2400" dirty="0" smtClean="0">
                <a:solidFill>
                  <a:schemeClr val="bg1"/>
                </a:solidFill>
                <a:sym typeface="Wingdings" panose="05000000000000000000" pitchFamily="2" charset="2"/>
              </a:rPr>
              <a:t>”</a:t>
            </a:r>
            <a:r>
              <a:rPr lang="es-AR" sz="2400" dirty="0" smtClean="0">
                <a:solidFill>
                  <a:schemeClr val="bg1"/>
                </a:solidFill>
              </a:rPr>
              <a:t>acción” se despliega los anexos para completar ( Lo cual representa las </a:t>
            </a:r>
            <a:r>
              <a:rPr lang="es-AR" sz="2400" dirty="0" err="1" smtClean="0">
                <a:solidFill>
                  <a:schemeClr val="bg1"/>
                </a:solidFill>
              </a:rPr>
              <a:t>característas</a:t>
            </a:r>
            <a:r>
              <a:rPr lang="es-AR" sz="2400" dirty="0" smtClean="0">
                <a:solidFill>
                  <a:schemeClr val="bg1"/>
                </a:solidFill>
              </a:rPr>
              <a:t> técnicas y la situación administrativa del propio artefacto térmico en cuestión</a:t>
            </a:r>
            <a:endParaRPr lang="es-AR" sz="2400" dirty="0">
              <a:solidFill>
                <a:schemeClr val="bg1"/>
              </a:solidFill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5502" y="613796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13052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0364" y="1600200"/>
            <a:ext cx="754327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1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80920" cy="576064"/>
          </a:xfrm>
        </p:spPr>
        <p:txBody>
          <a:bodyPr>
            <a:normAutofit fontScale="90000"/>
          </a:bodyPr>
          <a:lstStyle/>
          <a:p>
            <a:r>
              <a:rPr lang="es-AR" sz="2000" dirty="0" smtClean="0">
                <a:solidFill>
                  <a:schemeClr val="bg1"/>
                </a:solidFill>
              </a:rPr>
              <a:t>Luego volvemos al menú principal y seleccionamos el link para cargar informe técnico accediendo a la siguiente pagina:</a:t>
            </a:r>
            <a:endParaRPr lang="es-AR" sz="2000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5" y="770350"/>
            <a:ext cx="7344816" cy="553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5502" y="613796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13052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59718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Los datos que los profesionales llenan en el informe técnico en cuestión guarda similitud con la anterior planilla que se pegaba en la inmediación de la caldera y/o artefacto térmico.-</a:t>
            </a:r>
          </a:p>
          <a:p>
            <a:endParaRPr lang="es-AR" dirty="0">
              <a:solidFill>
                <a:schemeClr val="bg1"/>
              </a:solidFill>
            </a:endParaRP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-&gt; GRACIAS POR ACOMPAÑARNOS ESTAMOS A VUESTRA DISPOSICION POR CUALQUIER CONSULTA O CRITICA &lt;-.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5949846"/>
            <a:ext cx="2555776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22" y="5942401"/>
            <a:ext cx="2294237" cy="720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88970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374</Words>
  <Application>Microsoft Office PowerPoint</Application>
  <PresentationFormat>Presentación en pantalla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Proceso del Sistema Implementado</vt:lpstr>
      <vt:lpstr>Requisitos para poder ser considerado un Profesional Certificante de Artefactos Térmicos</vt:lpstr>
      <vt:lpstr>Escribiendo la siguiente dirección ingresamos a la pagina de Profesionales Certificante http://profesionales.agcontrol.gob.ar</vt:lpstr>
      <vt:lpstr>Interfaz del “Profesional Certificante” Para poder ver la contratación por parte del comitente Cliqueo en -- “Artefactos Térmicos Relacionados”</vt:lpstr>
      <vt:lpstr>Aceptación o rechazo del trabajo pendiente</vt:lpstr>
      <vt:lpstr>Diapositiva 6</vt:lpstr>
      <vt:lpstr>Al cliquear sobre el link ”acción” se despliega los anexos para completar ( Lo cual representa las característas técnicas y la situación administrativa del propio artefacto térmico en cuestión</vt:lpstr>
      <vt:lpstr>Luego volvemos al menú principal y seleccionamos el link para cargar informe técnico accediendo a la siguiente pagina:</vt:lpstr>
      <vt:lpstr>Diapositiva 9</vt:lpstr>
    </vt:vector>
  </TitlesOfParts>
  <Company>PC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Proyecto de Verificadores de Instalaciones Térmicas</dc:title>
  <dc:creator>Marcelo Salvador Sorrenti</dc:creator>
  <cp:lastModifiedBy>Cecilia</cp:lastModifiedBy>
  <cp:revision>29</cp:revision>
  <dcterms:created xsi:type="dcterms:W3CDTF">2015-02-04T17:46:39Z</dcterms:created>
  <dcterms:modified xsi:type="dcterms:W3CDTF">2016-02-03T22:18:06Z</dcterms:modified>
</cp:coreProperties>
</file>