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71" r:id="rId4"/>
    <p:sldId id="268" r:id="rId5"/>
    <p:sldId id="269" r:id="rId6"/>
    <p:sldId id="270" r:id="rId7"/>
    <p:sldId id="274" r:id="rId8"/>
    <p:sldId id="273" r:id="rId9"/>
    <p:sldId id="276" r:id="rId10"/>
    <p:sldId id="278" r:id="rId11"/>
    <p:sldId id="279" r:id="rId12"/>
    <p:sldId id="275" r:id="rId13"/>
    <p:sldId id="281" r:id="rId14"/>
    <p:sldId id="282" r:id="rId15"/>
    <p:sldId id="283" r:id="rId16"/>
    <p:sldId id="280" r:id="rId17"/>
    <p:sldId id="266" r:id="rId18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6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8342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94799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3645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54272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14670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3216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64203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7456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35443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05944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7170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0DC08-DFC1-4920-AEFB-CD212EEE77DA}" type="datetimeFigureOut">
              <a:rPr lang="es-AR" smtClean="0"/>
              <a:t>05/02/2016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065E9-ABA9-4F30-B7AA-F1841AB2531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33162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agcontrol.gob.a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instalaciones.agcontrol.gob.a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52928" cy="1584176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s-AR" dirty="0" smtClean="0"/>
              <a:t> ¿</a:t>
            </a:r>
            <a:r>
              <a:rPr lang="es-AR" sz="4000" dirty="0" smtClean="0"/>
              <a:t>Que buscamos con la Inscripción por parte de los propietarios/ titulares/  apoderados?</a:t>
            </a:r>
            <a:endParaRPr lang="es-AR" sz="40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909953"/>
            <a:ext cx="8684252" cy="403244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AR" b="1" dirty="0">
                <a:solidFill>
                  <a:schemeClr val="bg1"/>
                </a:solidFill>
              </a:rPr>
              <a:t> </a:t>
            </a:r>
            <a:r>
              <a:rPr lang="es-AR" b="1" dirty="0" smtClean="0">
                <a:solidFill>
                  <a:schemeClr val="bg1"/>
                </a:solidFill>
              </a:rPr>
              <a:t>  - INSCRIPCIÓN:</a:t>
            </a:r>
          </a:p>
          <a:p>
            <a:r>
              <a:rPr lang="es-AR" sz="3000" b="1" dirty="0" smtClean="0">
                <a:solidFill>
                  <a:schemeClr val="bg1"/>
                </a:solidFill>
              </a:rPr>
              <a:t>En virtud de la normativa vigente la cual tiene su sanción desde el año 1977, la AGC buscó optimizar tiempos en los recurrentes de manera de tener una trámite a distancia y poder efectuar y gestionar los mismos online de manera que los recurrentes puedan aprovechar su tiempo sin las </a:t>
            </a:r>
            <a:r>
              <a:rPr lang="es-AR" sz="3000" b="1" dirty="0" err="1" smtClean="0">
                <a:solidFill>
                  <a:schemeClr val="bg1"/>
                </a:solidFill>
              </a:rPr>
              <a:t>incomidades</a:t>
            </a:r>
            <a:r>
              <a:rPr lang="es-AR" sz="3000" b="1" dirty="0" smtClean="0">
                <a:solidFill>
                  <a:schemeClr val="bg1"/>
                </a:solidFill>
              </a:rPr>
              <a:t> que produce el tener que dirigirse y esperar ser atendidos en oficinas de la administración pública.</a:t>
            </a:r>
          </a:p>
          <a:p>
            <a:r>
              <a:rPr lang="es-AR" sz="3000" b="1" dirty="0" smtClean="0">
                <a:solidFill>
                  <a:schemeClr val="bg1"/>
                </a:solidFill>
              </a:rPr>
              <a:t>Esto da lugar a la creación del Registro de Artefactos Térmicos (RAT)</a:t>
            </a:r>
          </a:p>
          <a:p>
            <a:endParaRPr lang="es-AR" sz="3000" b="1" dirty="0">
              <a:solidFill>
                <a:schemeClr val="bg1"/>
              </a:solidFill>
            </a:endParaRPr>
          </a:p>
          <a:p>
            <a:endParaRPr lang="es-AR" sz="3000" dirty="0"/>
          </a:p>
          <a:p>
            <a:pPr marL="0" indent="0">
              <a:buNone/>
            </a:pPr>
            <a:endParaRPr lang="es-AR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676" y="594984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4" y="594240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3781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s-AR" sz="3200" dirty="0" smtClean="0"/>
              <a:t>Normativa vinculada al Registro de Artefactos Térmicos (RAT)</a:t>
            </a:r>
            <a:endParaRPr lang="es-AR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07309"/>
            <a:ext cx="6696744" cy="4369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94984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2" y="594240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0289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260649"/>
            <a:ext cx="7992888" cy="936103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s-AR" sz="3200" dirty="0" smtClean="0"/>
              <a:t>Proceso del Sistema Implementado</a:t>
            </a:r>
            <a:endParaRPr lang="es-AR" sz="3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55576" y="1700808"/>
            <a:ext cx="7560840" cy="4896544"/>
          </a:xfrm>
        </p:spPr>
        <p:txBody>
          <a:bodyPr>
            <a:normAutofit/>
          </a:bodyPr>
          <a:lstStyle/>
          <a:p>
            <a:endParaRPr lang="es-AR" dirty="0" smtClean="0"/>
          </a:p>
          <a:p>
            <a:endParaRPr lang="es-AR" dirty="0"/>
          </a:p>
          <a:p>
            <a:endParaRPr lang="es-AR" dirty="0" smtClean="0"/>
          </a:p>
          <a:p>
            <a:endParaRPr lang="es-AR" dirty="0"/>
          </a:p>
          <a:p>
            <a:endParaRPr lang="es-AR" dirty="0" smtClean="0"/>
          </a:p>
          <a:p>
            <a:endParaRPr lang="es-AR" dirty="0"/>
          </a:p>
          <a:p>
            <a:pPr algn="l"/>
            <a:endParaRPr lang="es-AR" dirty="0" smtClean="0"/>
          </a:p>
        </p:txBody>
      </p:sp>
      <p:sp>
        <p:nvSpPr>
          <p:cNvPr id="7" name="6 Rectángulo"/>
          <p:cNvSpPr/>
          <p:nvPr/>
        </p:nvSpPr>
        <p:spPr>
          <a:xfrm>
            <a:off x="809232" y="1296616"/>
            <a:ext cx="7209366" cy="930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El titular/propietario da de alta su domicilio y solicita la contratación de un profesional certificante de su Artefacto Térmico</a:t>
            </a:r>
            <a:endParaRPr lang="es-AR" dirty="0"/>
          </a:p>
        </p:txBody>
      </p:sp>
      <p:sp>
        <p:nvSpPr>
          <p:cNvPr id="8" name="7 Rectángulo redondeado"/>
          <p:cNvSpPr/>
          <p:nvPr/>
        </p:nvSpPr>
        <p:spPr>
          <a:xfrm>
            <a:off x="1756221" y="2636912"/>
            <a:ext cx="4806884" cy="72358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El profesional contratado acepta o rechaza el trabajo solicitado</a:t>
            </a:r>
            <a:endParaRPr lang="es-AR" dirty="0"/>
          </a:p>
        </p:txBody>
      </p:sp>
      <p:sp>
        <p:nvSpPr>
          <p:cNvPr id="11" name="10 Rectángulo"/>
          <p:cNvSpPr/>
          <p:nvPr/>
        </p:nvSpPr>
        <p:spPr>
          <a:xfrm>
            <a:off x="888877" y="3735804"/>
            <a:ext cx="7000888" cy="845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Una vez aceptado el trabajo el profesional carga los datos administrativos y técnicos de artefacto en cuestión ( y deja por sentado si el mismo se encuentra apto o no para su uso)</a:t>
            </a:r>
            <a:endParaRPr lang="es-AR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1781340" y="4984453"/>
            <a:ext cx="4806884" cy="62021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El propietario imprime una constancia en código QR la cual exhibe en un lugar visible</a:t>
            </a:r>
            <a:endParaRPr lang="es-AR" dirty="0"/>
          </a:p>
        </p:txBody>
      </p:sp>
      <p:sp>
        <p:nvSpPr>
          <p:cNvPr id="13" name="12 Flecha abajo"/>
          <p:cNvSpPr/>
          <p:nvPr/>
        </p:nvSpPr>
        <p:spPr>
          <a:xfrm>
            <a:off x="3792677" y="2226940"/>
            <a:ext cx="570912" cy="4099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4" name="13 Flecha abajo"/>
          <p:cNvSpPr/>
          <p:nvPr/>
        </p:nvSpPr>
        <p:spPr>
          <a:xfrm>
            <a:off x="3792677" y="3375764"/>
            <a:ext cx="59618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5" name="14 Flecha abajo"/>
          <p:cNvSpPr/>
          <p:nvPr/>
        </p:nvSpPr>
        <p:spPr>
          <a:xfrm>
            <a:off x="3881241" y="4650562"/>
            <a:ext cx="607081" cy="3338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94984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2" y="594240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5936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136904" cy="864096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s-AR" dirty="0"/>
              <a:t>¿</a:t>
            </a:r>
            <a:r>
              <a:rPr lang="es-AR" dirty="0" smtClean="0"/>
              <a:t>COMO INGRESAR?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3385" y="1124745"/>
            <a:ext cx="7919055" cy="1512168"/>
          </a:xfrm>
        </p:spPr>
        <p:txBody>
          <a:bodyPr>
            <a:normAutofit/>
          </a:bodyPr>
          <a:lstStyle/>
          <a:p>
            <a:r>
              <a:rPr lang="es-AR" sz="2400" dirty="0">
                <a:solidFill>
                  <a:schemeClr val="bg1"/>
                </a:solidFill>
              </a:rPr>
              <a:t>Se debe ingresar a la pagina de la Agencia Gubernamental de Control a </a:t>
            </a:r>
            <a:r>
              <a:rPr lang="es-AR" sz="2400" dirty="0">
                <a:solidFill>
                  <a:schemeClr val="bg1"/>
                </a:solidFill>
                <a:hlinkClick r:id="rId2"/>
              </a:rPr>
              <a:t>http://</a:t>
            </a:r>
            <a:r>
              <a:rPr lang="es-AR" sz="2400" dirty="0" smtClean="0">
                <a:solidFill>
                  <a:schemeClr val="bg1"/>
                </a:solidFill>
                <a:hlinkClick r:id="rId2"/>
              </a:rPr>
              <a:t>www.agcontrol.gob.ar</a:t>
            </a:r>
            <a:endParaRPr lang="es-AR" sz="2400" dirty="0" smtClean="0">
              <a:solidFill>
                <a:schemeClr val="bg1"/>
              </a:solidFill>
            </a:endParaRPr>
          </a:p>
          <a:p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92271"/>
            <a:ext cx="7788020" cy="4126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118595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2" y="6118595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5499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147248" cy="706090"/>
          </a:xfrm>
        </p:spPr>
        <p:txBody>
          <a:bodyPr>
            <a:normAutofit fontScale="90000"/>
          </a:bodyPr>
          <a:lstStyle/>
          <a:p>
            <a:r>
              <a:rPr lang="es-AR" sz="2400" dirty="0">
                <a:solidFill>
                  <a:schemeClr val="bg1"/>
                </a:solidFill>
              </a:rPr>
              <a:t>Continuando con el procedimiento seleccionamos en Guía de tramites y al cliquear nos lleva a la siguiente </a:t>
            </a:r>
            <a:r>
              <a:rPr lang="es-AR" sz="2400" dirty="0" smtClean="0">
                <a:solidFill>
                  <a:schemeClr val="bg1"/>
                </a:solidFill>
              </a:rPr>
              <a:t>pagina:</a:t>
            </a:r>
            <a:r>
              <a:rPr lang="es-AR" dirty="0">
                <a:solidFill>
                  <a:schemeClr val="bg1"/>
                </a:solidFill>
              </a:rPr>
              <a:t/>
            </a:r>
            <a:br>
              <a:rPr lang="es-AR" dirty="0">
                <a:solidFill>
                  <a:schemeClr val="bg1"/>
                </a:solidFill>
              </a:rPr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6049797"/>
            <a:ext cx="8202133" cy="808203"/>
          </a:xfrm>
        </p:spPr>
        <p:txBody>
          <a:bodyPr>
            <a:normAutofit/>
          </a:bodyPr>
          <a:lstStyle/>
          <a:p>
            <a:r>
              <a:rPr lang="es-AR" sz="2200" dirty="0" smtClean="0">
                <a:solidFill>
                  <a:schemeClr val="bg1"/>
                </a:solidFill>
              </a:rPr>
              <a:t>Seleccionamos el link de “Fiscalización y Control de Obras” y cliqueamos sobre el mismo direccionándonos a --</a:t>
            </a:r>
            <a:r>
              <a:rPr lang="es-AR" sz="2200" dirty="0" smtClean="0">
                <a:solidFill>
                  <a:schemeClr val="bg1"/>
                </a:solidFill>
                <a:sym typeface="Wingdings" panose="05000000000000000000" pitchFamily="2" charset="2"/>
              </a:rPr>
              <a:t>:</a:t>
            </a:r>
            <a:endParaRPr lang="es-AR" sz="22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97" y="908720"/>
            <a:ext cx="8283735" cy="5080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121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5517232"/>
            <a:ext cx="8229600" cy="1184995"/>
          </a:xfrm>
        </p:spPr>
        <p:txBody>
          <a:bodyPr/>
          <a:lstStyle/>
          <a:p>
            <a:r>
              <a:rPr lang="es-AR" dirty="0" smtClean="0">
                <a:solidFill>
                  <a:schemeClr val="bg1"/>
                </a:solidFill>
              </a:rPr>
              <a:t>Seleccionamos en el link de “iniciar el tramite de RAT online”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560"/>
            <a:ext cx="8831595" cy="5298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121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Autofit/>
          </a:bodyPr>
          <a:lstStyle/>
          <a:p>
            <a:r>
              <a:rPr lang="es-AR" sz="2400" dirty="0" smtClean="0">
                <a:solidFill>
                  <a:schemeClr val="bg1"/>
                </a:solidFill>
              </a:rPr>
              <a:t>Al cliquear en RAT online este link me direcciona a --</a:t>
            </a:r>
            <a:r>
              <a:rPr lang="es-AR" sz="2400" dirty="0" smtClean="0">
                <a:solidFill>
                  <a:schemeClr val="bg1"/>
                </a:solidFill>
                <a:sym typeface="Wingdings" panose="05000000000000000000" pitchFamily="2" charset="2"/>
              </a:rPr>
              <a:t></a:t>
            </a:r>
            <a:r>
              <a:rPr lang="es-AR" sz="2400" dirty="0" smtClean="0">
                <a:solidFill>
                  <a:schemeClr val="bg1"/>
                </a:solidFill>
              </a:rPr>
              <a:t> </a:t>
            </a:r>
            <a:r>
              <a:rPr lang="es-AR" sz="2400" dirty="0" smtClean="0">
                <a:solidFill>
                  <a:schemeClr val="bg1"/>
                </a:solidFill>
                <a:hlinkClick r:id="rId2"/>
              </a:rPr>
              <a:t>http://instalaciones.agcontrol.gob.ar</a:t>
            </a:r>
            <a:r>
              <a:rPr lang="es-AR" sz="2400" dirty="0" smtClean="0">
                <a:solidFill>
                  <a:schemeClr val="bg1"/>
                </a:solidFill>
              </a:rPr>
              <a:t/>
            </a:r>
            <a:br>
              <a:rPr lang="es-AR" sz="2400" dirty="0" smtClean="0">
                <a:solidFill>
                  <a:schemeClr val="bg1"/>
                </a:solidFill>
              </a:rPr>
            </a:br>
            <a:r>
              <a:rPr lang="es-AR" sz="2400" dirty="0" smtClean="0">
                <a:solidFill>
                  <a:schemeClr val="bg1"/>
                </a:solidFill>
              </a:rPr>
              <a:t>En donde cliqueo Registrar usuario y siguiendo la pagina me </a:t>
            </a:r>
            <a:r>
              <a:rPr lang="es-AR" sz="2400" dirty="0" err="1" smtClean="0">
                <a:solidFill>
                  <a:schemeClr val="bg1"/>
                </a:solidFill>
              </a:rPr>
              <a:t>logeo</a:t>
            </a:r>
            <a:endParaRPr lang="es-AR" sz="24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519" y="1484784"/>
            <a:ext cx="7080784" cy="4248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954" y="6145445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8" y="6138000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9676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91264" cy="1066130"/>
          </a:xfrm>
        </p:spPr>
        <p:txBody>
          <a:bodyPr>
            <a:noAutofit/>
          </a:bodyPr>
          <a:lstStyle/>
          <a:p>
            <a:r>
              <a:rPr lang="es-AR" sz="2800" dirty="0" smtClean="0">
                <a:solidFill>
                  <a:schemeClr val="bg1"/>
                </a:solidFill>
              </a:rPr>
              <a:t>Una vez </a:t>
            </a:r>
            <a:r>
              <a:rPr lang="es-AR" sz="2800" dirty="0" err="1" smtClean="0">
                <a:solidFill>
                  <a:schemeClr val="bg1"/>
                </a:solidFill>
              </a:rPr>
              <a:t>logeado</a:t>
            </a:r>
            <a:r>
              <a:rPr lang="es-AR" sz="2800" dirty="0" smtClean="0">
                <a:solidFill>
                  <a:schemeClr val="bg1"/>
                </a:solidFill>
              </a:rPr>
              <a:t> ingreso a “La interfaz de usuario” y doy de alta la ubicación que deseo administrar cliqueando en</a:t>
            </a:r>
            <a:r>
              <a:rPr lang="es-AR" sz="2800" dirty="0" smtClean="0">
                <a:solidFill>
                  <a:schemeClr val="bg1"/>
                </a:solidFill>
                <a:sym typeface="Wingdings" panose="05000000000000000000" pitchFamily="2" charset="2"/>
              </a:rPr>
              <a:t></a:t>
            </a:r>
            <a:r>
              <a:rPr lang="es-AR" sz="2800" dirty="0" smtClean="0">
                <a:solidFill>
                  <a:schemeClr val="bg1"/>
                </a:solidFill>
              </a:rPr>
              <a:t> Administrar Ubicaciones</a:t>
            </a:r>
            <a:endParaRPr lang="es-AR" sz="2800" dirty="0">
              <a:solidFill>
                <a:schemeClr val="bg1"/>
              </a:solidFill>
            </a:endParaRPr>
          </a:p>
        </p:txBody>
      </p:sp>
      <p:pic>
        <p:nvPicPr>
          <p:cNvPr id="4" name="3 Marcador de contenido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1" y="1412776"/>
            <a:ext cx="7992888" cy="4569371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954" y="6145445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8" y="6138000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9373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200" dirty="0" smtClean="0">
                <a:solidFill>
                  <a:schemeClr val="bg1"/>
                </a:solidFill>
              </a:rPr>
              <a:t>Al ingresar  encuentro arriba a la izquierda un botón verde con el cual doy de alta la ubicación</a:t>
            </a:r>
            <a:endParaRPr lang="es-AR" sz="3200" dirty="0">
              <a:solidFill>
                <a:schemeClr val="bg1"/>
              </a:solidFill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457200" y="3789040"/>
            <a:ext cx="8003232" cy="2880320"/>
          </a:xfrm>
        </p:spPr>
        <p:txBody>
          <a:bodyPr>
            <a:normAutofit/>
          </a:bodyPr>
          <a:lstStyle/>
          <a:p>
            <a:endParaRPr lang="es-AR" dirty="0" smtClean="0"/>
          </a:p>
          <a:p>
            <a:endParaRPr lang="es-AR" dirty="0"/>
          </a:p>
          <a:p>
            <a:endParaRPr lang="es-AR" dirty="0" smtClean="0"/>
          </a:p>
          <a:p>
            <a:endParaRPr lang="es-AR" dirty="0"/>
          </a:p>
          <a:p>
            <a:endParaRPr lang="es-AR" dirty="0" smtClean="0"/>
          </a:p>
          <a:p>
            <a:endParaRPr lang="es-AR" dirty="0"/>
          </a:p>
          <a:p>
            <a:pPr marL="0" indent="0">
              <a:buNone/>
            </a:pPr>
            <a:endParaRPr lang="es-AR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65" y="1600201"/>
            <a:ext cx="6723963" cy="403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5426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8088559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2646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3 Marcador de contenido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6957" y="1600200"/>
            <a:ext cx="805008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137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15957"/>
            <a:ext cx="7772400" cy="1180795"/>
          </a:xfrm>
        </p:spPr>
        <p:txBody>
          <a:bodyPr/>
          <a:lstStyle/>
          <a:p>
            <a:endParaRPr lang="es-AR"/>
          </a:p>
        </p:txBody>
      </p:sp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3 Marcador de contenido"/>
          <p:cNvPicPr>
            <a:picLocks noGrp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914400" y="1341438"/>
            <a:ext cx="8229600" cy="4625975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012459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2" y="6005014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66959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64" y="1600200"/>
            <a:ext cx="754327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9580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2348880"/>
            <a:ext cx="7320813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5588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64" y="1600200"/>
            <a:ext cx="754327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7802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64" y="1600200"/>
            <a:ext cx="754327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0615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>
                <a:solidFill>
                  <a:schemeClr val="bg1"/>
                </a:solidFill>
              </a:rPr>
              <a:t>Oblea generada con código </a:t>
            </a:r>
            <a:r>
              <a:rPr lang="es-AR" dirty="0" err="1" smtClean="0">
                <a:solidFill>
                  <a:schemeClr val="bg1"/>
                </a:solidFill>
              </a:rPr>
              <a:t>qr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7543271" cy="4717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502" y="613796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052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0729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331</Words>
  <Application>Microsoft Office PowerPoint</Application>
  <PresentationFormat>Presentación en pantalla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 ¿Que buscamos con la Inscripción por parte de los propietarios/ titulares/  apoderados?</vt:lpstr>
      <vt:lpstr>Normativa vinculada al Registro de Artefactos Térmicos (RAT)</vt:lpstr>
      <vt:lpstr>Proceso del Sistema Implementado</vt:lpstr>
      <vt:lpstr>¿COMO INGRESAR?</vt:lpstr>
      <vt:lpstr>Continuando con el procedimiento seleccionamos en Guía de tramites y al cliquear nos lleva a la siguiente pagina: </vt:lpstr>
      <vt:lpstr>Presentación de PowerPoint</vt:lpstr>
      <vt:lpstr>Al cliquear en RAT online este link me direcciona a -- http://instalaciones.agcontrol.gob.ar En donde cliqueo Registrar usuario y siguiendo la pagina me logeo</vt:lpstr>
      <vt:lpstr>Una vez logeado ingreso a “La interfaz de usuario” y doy de alta la ubicación que deseo administrar cliqueando en Administrar Ubicaciones</vt:lpstr>
      <vt:lpstr>Al ingresar  encuentro arriba a la izquierda un botón verde con el cual doy de alta la ubicación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Oblea generada con código qr</vt:lpstr>
    </vt:vector>
  </TitlesOfParts>
  <Company>PC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Proyecto de Verificadores de Instalaciones Térmicas</dc:title>
  <dc:creator>Marcelo Salvador Sorrenti</dc:creator>
  <cp:lastModifiedBy>Marcelo Salvador Sorrenti</cp:lastModifiedBy>
  <cp:revision>38</cp:revision>
  <dcterms:created xsi:type="dcterms:W3CDTF">2015-02-04T17:46:39Z</dcterms:created>
  <dcterms:modified xsi:type="dcterms:W3CDTF">2016-02-05T19:39:26Z</dcterms:modified>
</cp:coreProperties>
</file>