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58" r:id="rId6"/>
    <p:sldId id="263" r:id="rId7"/>
    <p:sldId id="267" r:id="rId8"/>
    <p:sldId id="265" r:id="rId9"/>
    <p:sldId id="268" r:id="rId10"/>
    <p:sldId id="269" r:id="rId11"/>
    <p:sldId id="266" r:id="rId12"/>
    <p:sldId id="270" r:id="rId13"/>
    <p:sldId id="271" r:id="rId14"/>
    <p:sldId id="273" r:id="rId15"/>
    <p:sldId id="272" r:id="rId16"/>
    <p:sldId id="262" r:id="rId17"/>
    <p:sldId id="261" r:id="rId18"/>
    <p:sldId id="264" r:id="rId19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AR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210479D-2EE4-4939-9747-F1CDD46D93E2}" type="datetimeFigureOut">
              <a:rPr lang="es-AR" smtClean="0"/>
              <a:t>18/10/2016</a:t>
            </a:fld>
            <a:endParaRPr lang="es-AR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58E8158-2DAD-4487-870F-C0AB1C2093E0}" type="slidenum">
              <a:rPr lang="es-AR" smtClean="0"/>
              <a:t>‹Nº›</a:t>
            </a:fld>
            <a:endParaRPr lang="es-AR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opime.org.ar/contents/download/630" TargetMode="External"/><Relationship Id="rId3" Type="http://schemas.openxmlformats.org/officeDocument/2006/relationships/hyperlink" Target="https://www.copime.org.ar/magazines/download/652" TargetMode="External"/><Relationship Id="rId7" Type="http://schemas.openxmlformats.org/officeDocument/2006/relationships/hyperlink" Target="http://www.copime.org.ar/contents/download/651" TargetMode="External"/><Relationship Id="rId2" Type="http://schemas.openxmlformats.org/officeDocument/2006/relationships/hyperlink" Target="http://www.copime.org.ar/contents/download/63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pime.org.ar/contents/download/629" TargetMode="External"/><Relationship Id="rId5" Type="http://schemas.openxmlformats.org/officeDocument/2006/relationships/hyperlink" Target="https://www.copime.org.ar/magazines/download/732" TargetMode="External"/><Relationship Id="rId4" Type="http://schemas.openxmlformats.org/officeDocument/2006/relationships/hyperlink" Target="http://www.copime.org.ar/contents/download/650" TargetMode="External"/><Relationship Id="rId9" Type="http://schemas.openxmlformats.org/officeDocument/2006/relationships/hyperlink" Target="https://www.copime.org.ar/magazines/download/809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uenosaires.gob.ar/tramites/registro-ifci-instalaciones-fijas-contra-incendio" TargetMode="External"/><Relationship Id="rId2" Type="http://schemas.openxmlformats.org/officeDocument/2006/relationships/hyperlink" Target="http://www.ifci.cas-seguridad.org.a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pime.org.ar/pages/detail/767" TargetMode="External"/><Relationship Id="rId5" Type="http://schemas.openxmlformats.org/officeDocument/2006/relationships/hyperlink" Target="http://empresasconservadoras.agcontrol.gob.ar/Account/Login?ReturnUrl=/" TargetMode="External"/><Relationship Id="rId4" Type="http://schemas.openxmlformats.org/officeDocument/2006/relationships/hyperlink" Target="http://instalaciones.agcontrol.gob.ar/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836712"/>
            <a:ext cx="8458200" cy="1222375"/>
          </a:xfrm>
        </p:spPr>
        <p:txBody>
          <a:bodyPr>
            <a:normAutofit/>
          </a:bodyPr>
          <a:lstStyle/>
          <a:p>
            <a:r>
              <a:rPr lang="es-AR" sz="7200" dirty="0" smtClean="0"/>
              <a:t>    COPIME  </a:t>
            </a:r>
            <a:endParaRPr lang="es-AR" sz="7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75" y="2780928"/>
            <a:ext cx="7922125" cy="579512"/>
          </a:xfrm>
        </p:spPr>
        <p:txBody>
          <a:bodyPr>
            <a:noAutofit/>
          </a:bodyPr>
          <a:lstStyle/>
          <a:p>
            <a:pPr algn="ctr"/>
            <a:r>
              <a:rPr lang="es-AR" sz="2800" b="1" dirty="0" smtClean="0"/>
              <a:t>COMISION DE SEGURIDAD E HIGIENE EN EL TRABAJO</a:t>
            </a:r>
            <a:endParaRPr lang="es-AR" sz="2800" b="1" dirty="0"/>
          </a:p>
        </p:txBody>
      </p:sp>
      <p:sp>
        <p:nvSpPr>
          <p:cNvPr id="4" name="2 Subtítulo"/>
          <p:cNvSpPr txBox="1">
            <a:spLocks/>
          </p:cNvSpPr>
          <p:nvPr/>
        </p:nvSpPr>
        <p:spPr>
          <a:xfrm>
            <a:off x="533400" y="4373488"/>
            <a:ext cx="8458200" cy="92772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AR" sz="2000" b="1" dirty="0" smtClean="0"/>
              <a:t>ACTUALIZACION TECNICA </a:t>
            </a:r>
          </a:p>
          <a:p>
            <a:pPr algn="ctr"/>
            <a:r>
              <a:rPr lang="es-AR" sz="2000" b="1" dirty="0" smtClean="0"/>
              <a:t>SOBRE MANTENIMIENTO DE INSTALACIONES FIJAS </a:t>
            </a:r>
          </a:p>
          <a:p>
            <a:pPr algn="ctr"/>
            <a:r>
              <a:rPr lang="es-AR" sz="2000" b="1" dirty="0" smtClean="0"/>
              <a:t>CONTRA INCENDIOS EN LA CIUDAD AUTONOMA DE BS AS</a:t>
            </a:r>
            <a:endParaRPr lang="es-AR" sz="2000" b="1" dirty="0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980728"/>
            <a:ext cx="1788790" cy="9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68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005064"/>
            <a:ext cx="2171198" cy="201487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88" y="3695205"/>
            <a:ext cx="4194315" cy="263459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39" y="1485772"/>
            <a:ext cx="2590969" cy="1943227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94845"/>
            <a:ext cx="2178171" cy="217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10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Disposición 415/2011 </a:t>
            </a:r>
            <a:r>
              <a:rPr lang="es-AR" dirty="0" err="1" smtClean="0"/>
              <a:t>dgdypc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smtClean="0"/>
              <a:t>Con esta disposición nace el registro de empresas mantenedoras e instaladoras de IFCI</a:t>
            </a:r>
          </a:p>
          <a:p>
            <a:r>
              <a:rPr lang="es-AR" dirty="0" smtClean="0"/>
              <a:t>En la órbita de la DGDYPC</a:t>
            </a:r>
          </a:p>
          <a:p>
            <a:r>
              <a:rPr lang="es-AR" dirty="0" smtClean="0"/>
              <a:t>Toma como referencia las normas IRAM 3546 y 3501</a:t>
            </a:r>
          </a:p>
          <a:p>
            <a:r>
              <a:rPr lang="es-AR" dirty="0" smtClean="0"/>
              <a:t>Establece el Libro de la Instalación Fija</a:t>
            </a:r>
          </a:p>
          <a:p>
            <a:r>
              <a:rPr lang="es-AR" dirty="0" smtClean="0"/>
              <a:t>Establece el término OPERATIVIDAD y NO OPERATIVIDAD 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742252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403346"/>
            <a:ext cx="2119088" cy="211908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5364354" cy="266429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05" y="1229902"/>
            <a:ext cx="2028825" cy="2857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338748"/>
            <a:ext cx="2088232" cy="208823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688" y="4149080"/>
            <a:ext cx="31750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00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/>
              <a:t>Disposición 415/2011 </a:t>
            </a:r>
            <a:r>
              <a:rPr lang="es-AR" dirty="0" err="1"/>
              <a:t>dgdypc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251102"/>
          </a:xfrm>
        </p:spPr>
        <p:txBody>
          <a:bodyPr>
            <a:normAutofit fontScale="92500" lnSpcReduction="20000"/>
          </a:bodyPr>
          <a:lstStyle/>
          <a:p>
            <a:r>
              <a:rPr lang="es-AR" dirty="0" smtClean="0"/>
              <a:t>Establece y define requisitos para la inscripción de las empresas</a:t>
            </a:r>
          </a:p>
          <a:p>
            <a:r>
              <a:rPr lang="es-AR" dirty="0" smtClean="0"/>
              <a:t>Establece las obligaciones de las empresas mantenedoras y para los propietarios de </a:t>
            </a:r>
            <a:r>
              <a:rPr lang="es-AR" smtClean="0"/>
              <a:t>las instalaciones</a:t>
            </a:r>
            <a:endParaRPr lang="es-AR" dirty="0" smtClean="0"/>
          </a:p>
          <a:p>
            <a:r>
              <a:rPr lang="es-AR" dirty="0" smtClean="0"/>
              <a:t>Los trabajos pueden ser realizados por empresas, no por profesionales independientes</a:t>
            </a:r>
          </a:p>
          <a:p>
            <a:r>
              <a:rPr lang="es-AR" dirty="0" smtClean="0"/>
              <a:t>Establece un Plan de Trabajo de un año</a:t>
            </a:r>
          </a:p>
          <a:p>
            <a:r>
              <a:rPr lang="es-AR" dirty="0" smtClean="0"/>
              <a:t>Establece visitas trimestrales</a:t>
            </a:r>
          </a:p>
          <a:p>
            <a:r>
              <a:rPr lang="es-AR" dirty="0" smtClean="0"/>
              <a:t>Crea el Libro de la Instalación Fija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858400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>
                <a:solidFill>
                  <a:schemeClr val="tx1"/>
                </a:solidFill>
              </a:rPr>
              <a:t>DISP. 215/15 GCBA DGHP </a:t>
            </a:r>
            <a:endParaRPr lang="es-AR" dirty="0">
              <a:solidFill>
                <a:schemeClr val="tx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smtClean="0"/>
              <a:t>Reemplaza el Libro de la Instalación Fija por el Libro DIGITAL</a:t>
            </a:r>
          </a:p>
          <a:p>
            <a:r>
              <a:rPr lang="es-AR" dirty="0" smtClean="0"/>
              <a:t>Establece el Código QR de la instalación</a:t>
            </a:r>
          </a:p>
          <a:p>
            <a:r>
              <a:rPr lang="es-AR" dirty="0" smtClean="0"/>
              <a:t>Define las instalaciones en tipo I, II, y III</a:t>
            </a:r>
          </a:p>
          <a:p>
            <a:r>
              <a:rPr lang="es-AR" dirty="0" smtClean="0"/>
              <a:t>Habilita a profesionales independientes a realizar los servicios en instalaciones clase I y II</a:t>
            </a:r>
          </a:p>
          <a:p>
            <a:r>
              <a:rPr lang="es-AR" dirty="0" smtClean="0"/>
              <a:t>Establece visitas mensuales según IRAM 3546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51551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TIPOS DE INSTALACIONES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smtClean="0"/>
              <a:t>IFCI de agua clase I: cañería seca</a:t>
            </a:r>
          </a:p>
          <a:p>
            <a:r>
              <a:rPr lang="es-AR" dirty="0" smtClean="0"/>
              <a:t>IFCI de agua clase II: con reserva de agua por gravedad</a:t>
            </a:r>
          </a:p>
          <a:p>
            <a:r>
              <a:rPr lang="es-AR" dirty="0" smtClean="0"/>
              <a:t>IFCI de agua clase III: con reserva de agua y equipo de bombas</a:t>
            </a:r>
          </a:p>
          <a:p>
            <a:r>
              <a:rPr lang="es-AR" dirty="0" smtClean="0"/>
              <a:t>EMPRESAS: todos los tipos</a:t>
            </a:r>
          </a:p>
          <a:p>
            <a:r>
              <a:rPr lang="es-AR" dirty="0" smtClean="0"/>
              <a:t>PROFESIONALES: tipo I y II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93030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>
                <a:solidFill>
                  <a:schemeClr val="tx1"/>
                </a:solidFill>
              </a:rPr>
              <a:t>DISP. 215/15 GCBA DGHP 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AR" b="1" dirty="0" smtClean="0"/>
              <a:t>Se definen tres actores en el circuito:</a:t>
            </a:r>
          </a:p>
          <a:p>
            <a:endParaRPr lang="es-AR" b="1" dirty="0"/>
          </a:p>
          <a:p>
            <a:r>
              <a:rPr lang="es-AR" b="1" dirty="0" smtClean="0"/>
              <a:t>USUARIO</a:t>
            </a:r>
          </a:p>
          <a:p>
            <a:r>
              <a:rPr lang="es-AR" b="1" dirty="0" smtClean="0"/>
              <a:t>EMPRESA MANTENEDORA / PROFESIONAL INDEPENDIENTE</a:t>
            </a:r>
          </a:p>
          <a:p>
            <a:r>
              <a:rPr lang="es-AR" b="1" dirty="0" smtClean="0"/>
              <a:t>PROFESIONAL DIRECTOR TECNICO</a:t>
            </a:r>
            <a:endParaRPr lang="es-AR" b="1" dirty="0"/>
          </a:p>
          <a:p>
            <a:endParaRPr lang="es-AR" dirty="0" smtClean="0"/>
          </a:p>
          <a:p>
            <a:r>
              <a:rPr lang="es-AR" dirty="0" smtClean="0"/>
              <a:t>Cada uno tiene un acceso web para cargar su información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488383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955576"/>
          </a:xfrm>
        </p:spPr>
        <p:txBody>
          <a:bodyPr>
            <a:normAutofit fontScale="90000"/>
          </a:bodyPr>
          <a:lstStyle/>
          <a:p>
            <a:pPr algn="ctr"/>
            <a:r>
              <a:rPr lang="es-AR" dirty="0" smtClean="0"/>
              <a:t>TAREAS A REALIZAR EN LAS INSTALACIONES DE AGUA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AR" dirty="0" smtClean="0"/>
              <a:t>Prueba de caudal y presión</a:t>
            </a:r>
          </a:p>
          <a:p>
            <a:r>
              <a:rPr lang="es-AR" dirty="0" smtClean="0"/>
              <a:t>Prueba hidráulica de las cañerías</a:t>
            </a:r>
          </a:p>
          <a:p>
            <a:r>
              <a:rPr lang="es-AR" dirty="0" smtClean="0"/>
              <a:t>Prueba de funcionamiento secuencial de bombas</a:t>
            </a:r>
          </a:p>
          <a:p>
            <a:r>
              <a:rPr lang="es-AR" dirty="0" smtClean="0"/>
              <a:t>Prueba hidráulica de mangueras</a:t>
            </a:r>
          </a:p>
          <a:p>
            <a:r>
              <a:rPr lang="es-AR" dirty="0" smtClean="0"/>
              <a:t>Desarme limpieza y engrase de válvulas</a:t>
            </a:r>
          </a:p>
          <a:p>
            <a:r>
              <a:rPr lang="es-AR" dirty="0" smtClean="0"/>
              <a:t>Retiro de rociadores por muestreo y prueba en horno</a:t>
            </a:r>
          </a:p>
          <a:p>
            <a:r>
              <a:rPr lang="es-AR" dirty="0" smtClean="0"/>
              <a:t>NO INCLUYE REPARACIONES NI PROVISIONES DE MATERIAL NUEVO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842792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027584"/>
          </a:xfrm>
        </p:spPr>
        <p:txBody>
          <a:bodyPr>
            <a:normAutofit fontScale="90000"/>
          </a:bodyPr>
          <a:lstStyle/>
          <a:p>
            <a:pPr algn="ctr"/>
            <a:r>
              <a:rPr lang="es-AR" dirty="0" smtClean="0"/>
              <a:t>TAREAS A REALIZAR EN SISTEMAS DE DETECCIÓN DE INCENDIOS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 smtClean="0"/>
              <a:t>Limpieza de detectores</a:t>
            </a:r>
          </a:p>
          <a:p>
            <a:r>
              <a:rPr lang="es-AR" dirty="0" smtClean="0"/>
              <a:t>Prueba con humo sintético</a:t>
            </a:r>
          </a:p>
          <a:p>
            <a:r>
              <a:rPr lang="es-AR" dirty="0" smtClean="0"/>
              <a:t>Relevamiento de fallas en central</a:t>
            </a:r>
          </a:p>
          <a:p>
            <a:r>
              <a:rPr lang="es-AR" dirty="0" smtClean="0"/>
              <a:t>Prueba de pulsadores de alarma</a:t>
            </a:r>
          </a:p>
          <a:p>
            <a:r>
              <a:rPr lang="es-AR" dirty="0" smtClean="0"/>
              <a:t>Prueba integral de funcionamiento</a:t>
            </a:r>
          </a:p>
          <a:p>
            <a:r>
              <a:rPr lang="es-AR" dirty="0" smtClean="0"/>
              <a:t>NO INCLUYE REPARACIONES NI PROVISION DE MATERIAL NUEVO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453137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EMPRESAS HABILITADAS EN AGC</a:t>
            </a:r>
            <a:endParaRPr lang="es-A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8050083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5595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LIBRO DIGITAL</a:t>
            </a:r>
            <a:endParaRPr lang="es-A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58" y="1412776"/>
            <a:ext cx="8301560" cy="4667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6036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LIBRO DIGITAL</a:t>
            </a:r>
            <a:endParaRPr lang="es-A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58" y="1554163"/>
            <a:ext cx="8050083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6202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LIBRO DIGITAL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891062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es-AR" dirty="0"/>
              <a:t>PLANO </a:t>
            </a:r>
            <a:r>
              <a:rPr lang="es-AR" dirty="0" smtClean="0"/>
              <a:t>PROYECTO REGISTRADO</a:t>
            </a:r>
            <a:r>
              <a:rPr lang="es-AR" dirty="0"/>
              <a:t>:        SI/NO        </a:t>
            </a:r>
            <a:r>
              <a:rPr lang="es-AR" dirty="0" smtClean="0"/>
              <a:t> EXPEDIENTE </a:t>
            </a:r>
            <a:r>
              <a:rPr lang="es-AR" dirty="0"/>
              <a:t>N°</a:t>
            </a:r>
          </a:p>
          <a:p>
            <a:pPr lvl="0"/>
            <a:r>
              <a:rPr lang="es-AR" dirty="0"/>
              <a:t>PLANO CONFORME </a:t>
            </a:r>
            <a:r>
              <a:rPr lang="es-AR" dirty="0" smtClean="0"/>
              <a:t>OBRA</a:t>
            </a:r>
            <a:r>
              <a:rPr lang="es-AR" dirty="0"/>
              <a:t>:        SI/NO                    EXPEDIENTE N°</a:t>
            </a:r>
          </a:p>
          <a:p>
            <a:pPr lvl="0"/>
            <a:r>
              <a:rPr lang="es-AR" dirty="0"/>
              <a:t>CERTIFICADO                 SI/NO                                 EXPEDIENTE N°</a:t>
            </a:r>
          </a:p>
          <a:p>
            <a:pPr lvl="0"/>
            <a:r>
              <a:rPr lang="es-AR" dirty="0"/>
              <a:t>MEDIOS DE SALIDA PROTEGUIDOS (ORD 45425):     SI/NO</a:t>
            </a:r>
          </a:p>
          <a:p>
            <a:pPr lvl="0"/>
            <a:r>
              <a:rPr lang="es-AR" dirty="0"/>
              <a:t>ACCESIBILIDAD RAMPAS (LEY 962):        SI/NO</a:t>
            </a:r>
          </a:p>
          <a:p>
            <a:pPr lvl="0"/>
            <a:r>
              <a:rPr lang="es-AR" dirty="0"/>
              <a:t>CUMPLE CUADRO DE USOS (CE 4.12):        SI/NO</a:t>
            </a:r>
          </a:p>
          <a:p>
            <a:pPr lvl="0"/>
            <a:r>
              <a:rPr lang="es-AR" dirty="0"/>
              <a:t>SEÑALIZACION DE MEDIOS DE SALIDA:       SI/NO</a:t>
            </a:r>
          </a:p>
          <a:p>
            <a:pPr lvl="0"/>
            <a:r>
              <a:rPr lang="es-AR" dirty="0"/>
              <a:t>ILUMINACION DE EMERGENCIA:       SI/NO</a:t>
            </a:r>
          </a:p>
          <a:p>
            <a:pPr lvl="0"/>
            <a:r>
              <a:rPr lang="es-AR" dirty="0"/>
              <a:t>PISOS PROTEGUIDOS POR INSTALACION:</a:t>
            </a:r>
          </a:p>
          <a:p>
            <a:pPr lvl="0"/>
            <a:r>
              <a:rPr lang="es-AR" dirty="0"/>
              <a:t>SUPERFICIE </a:t>
            </a:r>
            <a:r>
              <a:rPr lang="es-AR" dirty="0" smtClean="0"/>
              <a:t>PROTEGIDA </a:t>
            </a:r>
            <a:r>
              <a:rPr lang="es-AR" dirty="0"/>
              <a:t>POR INSTALACION: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781152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CODIGO QR DE LA IFCI</a:t>
            </a:r>
            <a:endParaRPr lang="es-AR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340768"/>
            <a:ext cx="2696994" cy="5115197"/>
          </a:xfrm>
        </p:spPr>
      </p:pic>
    </p:spTree>
    <p:extLst>
      <p:ext uri="{BB962C8B-B14F-4D97-AF65-F5344CB8AC3E}">
        <p14:creationId xmlns:p14="http://schemas.microsoft.com/office/powerpoint/2010/main" val="33302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es-AR" dirty="0" smtClean="0"/>
              <a:t>NORMATIVA APLICABLE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85000" lnSpcReduction="20000"/>
          </a:bodyPr>
          <a:lstStyle/>
          <a:p>
            <a:r>
              <a:rPr lang="es-AR" sz="3100" u="sng" dirty="0" smtClean="0">
                <a:solidFill>
                  <a:srgbClr val="C00000"/>
                </a:solidFill>
              </a:rPr>
              <a:t>LEY 2231 /06 GCBA</a:t>
            </a:r>
          </a:p>
          <a:p>
            <a:r>
              <a:rPr lang="es-AR" sz="3100" u="sng" dirty="0" smtClean="0">
                <a:solidFill>
                  <a:srgbClr val="C00000"/>
                </a:solidFill>
              </a:rPr>
              <a:t>ORDENANZA 40473 GCBA</a:t>
            </a:r>
          </a:p>
          <a:p>
            <a:r>
              <a:rPr lang="es-AR" sz="3100" u="sng" dirty="0">
                <a:solidFill>
                  <a:srgbClr val="C00000"/>
                </a:solidFill>
                <a:hlinkClick r:id="rId2"/>
              </a:rPr>
              <a:t>Resolución N° 643/GCABA/AGC/2014</a:t>
            </a:r>
            <a:endParaRPr lang="es-AR" sz="3100" u="sng" dirty="0">
              <a:solidFill>
                <a:srgbClr val="C00000"/>
              </a:solidFill>
            </a:endParaRPr>
          </a:p>
          <a:p>
            <a:r>
              <a:rPr lang="es-AR" sz="3100" u="sng" dirty="0">
                <a:solidFill>
                  <a:srgbClr val="C00000"/>
                </a:solidFill>
                <a:hlinkClick r:id="rId3"/>
              </a:rPr>
              <a:t>Resolución N° 643/GCABA/AGC/2014 - Anexos</a:t>
            </a:r>
            <a:endParaRPr lang="es-AR" sz="3100" u="sng" dirty="0">
              <a:solidFill>
                <a:srgbClr val="C00000"/>
              </a:solidFill>
            </a:endParaRPr>
          </a:p>
          <a:p>
            <a:r>
              <a:rPr lang="es-AR" sz="3100" u="sng" dirty="0">
                <a:solidFill>
                  <a:srgbClr val="C00000"/>
                </a:solidFill>
                <a:hlinkClick r:id="rId4"/>
              </a:rPr>
              <a:t>Disposición N° 215/GCABA/DGHP/2015</a:t>
            </a:r>
            <a:endParaRPr lang="es-AR" sz="3100" u="sng" dirty="0">
              <a:solidFill>
                <a:srgbClr val="C00000"/>
              </a:solidFill>
            </a:endParaRPr>
          </a:p>
          <a:p>
            <a:r>
              <a:rPr lang="es-AR" sz="3100" u="sng" dirty="0">
                <a:solidFill>
                  <a:srgbClr val="C00000"/>
                </a:solidFill>
                <a:hlinkClick r:id="rId5"/>
              </a:rPr>
              <a:t>Disposición N° 215/GCABA/DGHP/2015 - Anexos</a:t>
            </a:r>
            <a:endParaRPr lang="es-AR" sz="3100" u="sng" dirty="0">
              <a:solidFill>
                <a:srgbClr val="C00000"/>
              </a:solidFill>
            </a:endParaRPr>
          </a:p>
          <a:p>
            <a:r>
              <a:rPr lang="es-AR" sz="3100" u="sng" dirty="0">
                <a:solidFill>
                  <a:srgbClr val="C00000"/>
                </a:solidFill>
                <a:hlinkClick r:id="rId6"/>
              </a:rPr>
              <a:t>Disposición N° 8806/DGHP/2015</a:t>
            </a:r>
            <a:r>
              <a:rPr lang="es-AR" sz="3100" u="sng" dirty="0">
                <a:solidFill>
                  <a:srgbClr val="C00000"/>
                </a:solidFill>
              </a:rPr>
              <a:t> </a:t>
            </a:r>
          </a:p>
          <a:p>
            <a:r>
              <a:rPr lang="es-AR" sz="3100" u="sng" dirty="0">
                <a:solidFill>
                  <a:srgbClr val="C00000"/>
                </a:solidFill>
                <a:hlinkClick r:id="rId7"/>
              </a:rPr>
              <a:t>Disposición N° 8806/DGHP/2015  - Anexo I</a:t>
            </a:r>
            <a:endParaRPr lang="es-AR" sz="3100" u="sng" dirty="0">
              <a:solidFill>
                <a:srgbClr val="C00000"/>
              </a:solidFill>
            </a:endParaRPr>
          </a:p>
          <a:p>
            <a:r>
              <a:rPr lang="es-AR" sz="3100" u="sng" dirty="0">
                <a:solidFill>
                  <a:srgbClr val="C00000"/>
                </a:solidFill>
                <a:hlinkClick r:id="rId8"/>
              </a:rPr>
              <a:t>Disposición N° 1772/DGFYCO/2015 </a:t>
            </a:r>
            <a:br>
              <a:rPr lang="es-AR" sz="3100" u="sng" dirty="0">
                <a:solidFill>
                  <a:srgbClr val="C00000"/>
                </a:solidFill>
                <a:hlinkClick r:id="rId8"/>
              </a:rPr>
            </a:br>
            <a:r>
              <a:rPr lang="es-AR" sz="3100" u="sng" dirty="0" smtClean="0">
                <a:solidFill>
                  <a:srgbClr val="C00000"/>
                </a:solidFill>
                <a:hlinkClick r:id="rId9"/>
              </a:rPr>
              <a:t>Disposición </a:t>
            </a:r>
            <a:r>
              <a:rPr lang="es-AR" sz="3100" u="sng" dirty="0">
                <a:solidFill>
                  <a:srgbClr val="C00000"/>
                </a:solidFill>
                <a:hlinkClick r:id="rId9"/>
              </a:rPr>
              <a:t>N° </a:t>
            </a:r>
            <a:r>
              <a:rPr lang="es-AR" sz="3100" u="sng" dirty="0" smtClean="0">
                <a:solidFill>
                  <a:srgbClr val="C00000"/>
                </a:solidFill>
                <a:hlinkClick r:id="rId9"/>
              </a:rPr>
              <a:t>564/DGFYCO/2016</a:t>
            </a:r>
            <a:endParaRPr lang="es-AR" sz="3100" u="sng" dirty="0" smtClean="0">
              <a:solidFill>
                <a:srgbClr val="C00000"/>
              </a:solidFill>
            </a:endParaRPr>
          </a:p>
          <a:p>
            <a:r>
              <a:rPr lang="es-AR" sz="3100" b="1" dirty="0" smtClean="0">
                <a:solidFill>
                  <a:srgbClr val="C00000"/>
                </a:solidFill>
              </a:rPr>
              <a:t>Disponibles </a:t>
            </a:r>
            <a:r>
              <a:rPr lang="es-AR" sz="3100" b="1" dirty="0" smtClean="0">
                <a:solidFill>
                  <a:srgbClr val="C00000"/>
                </a:solidFill>
              </a:rPr>
              <a:t>en </a:t>
            </a:r>
            <a:r>
              <a:rPr lang="es-AR" sz="3100" b="1" dirty="0">
                <a:solidFill>
                  <a:srgbClr val="C00000"/>
                </a:solidFill>
              </a:rPr>
              <a:t>la página de COPIME </a:t>
            </a:r>
            <a:r>
              <a:rPr lang="es-AR" sz="3100" b="1" dirty="0" smtClean="0">
                <a:solidFill>
                  <a:srgbClr val="C00000"/>
                </a:solidFill>
              </a:rPr>
              <a:t>&gt;&gt;&gt; http</a:t>
            </a:r>
            <a:r>
              <a:rPr lang="es-AR" sz="3100" b="1" dirty="0">
                <a:solidFill>
                  <a:srgbClr val="C00000"/>
                </a:solidFill>
              </a:rPr>
              <a:t>://www.copime.org.ar/pages/detail/767</a:t>
            </a:r>
          </a:p>
          <a:p>
            <a:endParaRPr lang="es-AR" u="sng" dirty="0">
              <a:solidFill>
                <a:srgbClr val="C00000"/>
              </a:solidFill>
            </a:endParaRPr>
          </a:p>
          <a:p>
            <a:endParaRPr lang="es-AR" dirty="0" smtClean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769327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SITIOS DE REFERENCIA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dirty="0">
                <a:hlinkClick r:id="rId2"/>
              </a:rPr>
              <a:t>http://www.ifci.cas-seguridad.org.ar</a:t>
            </a:r>
            <a:r>
              <a:rPr lang="es-AR" dirty="0" smtClean="0">
                <a:hlinkClick r:id="rId2"/>
              </a:rPr>
              <a:t>/</a:t>
            </a:r>
            <a:endParaRPr lang="es-AR" dirty="0" smtClean="0"/>
          </a:p>
          <a:p>
            <a:r>
              <a:rPr lang="es-AR" dirty="0">
                <a:hlinkClick r:id="rId3"/>
              </a:rPr>
              <a:t>http://</a:t>
            </a:r>
            <a:r>
              <a:rPr lang="es-AR" dirty="0" smtClean="0">
                <a:hlinkClick r:id="rId3"/>
              </a:rPr>
              <a:t>www.buenosaires.gob.ar/tramites/registro-ifci-instalaciones-fijas-contra-incendio</a:t>
            </a:r>
            <a:endParaRPr lang="es-AR" dirty="0" smtClean="0"/>
          </a:p>
          <a:p>
            <a:r>
              <a:rPr lang="es-AR" dirty="0">
                <a:hlinkClick r:id="rId4"/>
              </a:rPr>
              <a:t>http://instalaciones.agcontrol.gob.ar</a:t>
            </a:r>
            <a:r>
              <a:rPr lang="es-AR" dirty="0" smtClean="0">
                <a:hlinkClick r:id="rId4"/>
              </a:rPr>
              <a:t>/</a:t>
            </a:r>
            <a:endParaRPr lang="es-AR" dirty="0" smtClean="0"/>
          </a:p>
          <a:p>
            <a:r>
              <a:rPr lang="es-AR" dirty="0">
                <a:hlinkClick r:id="rId5"/>
              </a:rPr>
              <a:t>http://empresasconservadoras.agcontrol.gob.ar/Account/Login?ReturnUrl=%</a:t>
            </a:r>
            <a:r>
              <a:rPr lang="es-AR" dirty="0" smtClean="0">
                <a:hlinkClick r:id="rId5"/>
              </a:rPr>
              <a:t>2f</a:t>
            </a:r>
            <a:endParaRPr lang="es-AR" dirty="0" smtClean="0"/>
          </a:p>
          <a:p>
            <a:r>
              <a:rPr lang="es-AR" dirty="0">
                <a:hlinkClick r:id="rId6"/>
              </a:rPr>
              <a:t>http://</a:t>
            </a:r>
            <a:r>
              <a:rPr lang="es-AR" dirty="0" smtClean="0">
                <a:hlinkClick r:id="rId6"/>
              </a:rPr>
              <a:t>www.copime.org.ar/pages/detail/767</a:t>
            </a:r>
            <a:endParaRPr lang="es-AR" dirty="0" smtClean="0"/>
          </a:p>
          <a:p>
            <a:endParaRPr lang="es-AR" dirty="0" smtClean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5713144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584176"/>
          </a:xfrm>
        </p:spPr>
        <p:txBody>
          <a:bodyPr>
            <a:normAutofit fontScale="90000"/>
          </a:bodyPr>
          <a:lstStyle/>
          <a:p>
            <a:r>
              <a:rPr lang="es-AR" dirty="0" smtClean="0"/>
              <a:t>                             </a:t>
            </a:r>
            <a:r>
              <a:rPr lang="es-AR" sz="6700" dirty="0" smtClean="0"/>
              <a:t>COPIME</a:t>
            </a:r>
            <a:r>
              <a:rPr lang="es-AR" dirty="0" smtClean="0"/>
              <a:t> </a:t>
            </a:r>
            <a:br>
              <a:rPr lang="es-AR" dirty="0" smtClean="0"/>
            </a:br>
            <a:r>
              <a:rPr lang="es-AR" dirty="0" smtClean="0"/>
              <a:t>     COMISION DE SEH EN EL TRABAJO 2016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15816" y="2060848"/>
            <a:ext cx="6075784" cy="4019277"/>
          </a:xfrm>
        </p:spPr>
        <p:txBody>
          <a:bodyPr>
            <a:normAutofit fontScale="32500" lnSpcReduction="20000"/>
          </a:bodyPr>
          <a:lstStyle/>
          <a:p>
            <a:r>
              <a:rPr lang="es-AR" sz="5000" b="1" dirty="0" smtClean="0"/>
              <a:t>Presidente</a:t>
            </a:r>
            <a:r>
              <a:rPr lang="es-AR" sz="5000" b="1" dirty="0"/>
              <a:t>: Ing. Juan Carlos </a:t>
            </a:r>
            <a:r>
              <a:rPr lang="es-AR" sz="5000" b="1" dirty="0" err="1"/>
              <a:t>Suchmon</a:t>
            </a:r>
            <a:r>
              <a:rPr lang="es-AR" sz="5000" b="1" dirty="0"/>
              <a:t> </a:t>
            </a:r>
          </a:p>
          <a:p>
            <a:r>
              <a:rPr lang="es-AR" sz="5000" b="1" dirty="0"/>
              <a:t>Secretario: Ing. Mauricio A. </a:t>
            </a:r>
            <a:r>
              <a:rPr lang="es-AR" sz="5000" b="1" dirty="0" err="1"/>
              <a:t>Posse</a:t>
            </a:r>
            <a:r>
              <a:rPr lang="es-AR" sz="5000" b="1" dirty="0"/>
              <a:t> </a:t>
            </a:r>
          </a:p>
          <a:p>
            <a:r>
              <a:rPr lang="es-AR" sz="5000" b="1" dirty="0"/>
              <a:t>Integrantes: </a:t>
            </a:r>
            <a:r>
              <a:rPr lang="es-AR" sz="5000" b="1" dirty="0" smtClean="0"/>
              <a:t>Ing</a:t>
            </a:r>
            <a:r>
              <a:rPr lang="es-AR" sz="5000" b="1" dirty="0"/>
              <a:t>. Alberto F. Andrade </a:t>
            </a:r>
          </a:p>
          <a:p>
            <a:r>
              <a:rPr lang="es-AR" sz="5000" b="1" dirty="0"/>
              <a:t>Ing. Darío A. De La Rosa </a:t>
            </a:r>
          </a:p>
          <a:p>
            <a:r>
              <a:rPr lang="es-AR" sz="5000" b="1" dirty="0"/>
              <a:t>Ing. Marcelo D. </a:t>
            </a:r>
            <a:r>
              <a:rPr lang="es-AR" sz="5000" b="1" dirty="0" err="1"/>
              <a:t>Haim</a:t>
            </a:r>
            <a:r>
              <a:rPr lang="es-AR" sz="5000" b="1" dirty="0"/>
              <a:t> </a:t>
            </a:r>
          </a:p>
          <a:p>
            <a:r>
              <a:rPr lang="es-AR" sz="5000" b="1" dirty="0"/>
              <a:t>Ing. Eduardo J. </a:t>
            </a:r>
            <a:r>
              <a:rPr lang="es-AR" sz="5000" b="1" dirty="0" err="1"/>
              <a:t>Quereilhac</a:t>
            </a:r>
            <a:r>
              <a:rPr lang="es-AR" sz="5000" b="1" dirty="0"/>
              <a:t> </a:t>
            </a:r>
          </a:p>
          <a:p>
            <a:r>
              <a:rPr lang="es-AR" sz="5000" b="1" dirty="0"/>
              <a:t>Ing. Elena J. Rudy </a:t>
            </a:r>
          </a:p>
          <a:p>
            <a:r>
              <a:rPr lang="es-AR" sz="5000" b="1" dirty="0"/>
              <a:t>Ing. Juan C. </a:t>
            </a:r>
            <a:r>
              <a:rPr lang="es-AR" sz="5000" b="1" dirty="0" err="1"/>
              <a:t>Bellanza</a:t>
            </a:r>
            <a:r>
              <a:rPr lang="es-AR" sz="5000" b="1" dirty="0"/>
              <a:t> </a:t>
            </a:r>
          </a:p>
          <a:p>
            <a:r>
              <a:rPr lang="es-AR" sz="5000" b="1" dirty="0"/>
              <a:t>Lic. Daniel </a:t>
            </a:r>
            <a:r>
              <a:rPr lang="es-AR" sz="5000" b="1" dirty="0" err="1"/>
              <a:t>Cecotti</a:t>
            </a:r>
            <a:r>
              <a:rPr lang="es-AR" sz="5000" b="1" dirty="0"/>
              <a:t> </a:t>
            </a:r>
          </a:p>
          <a:p>
            <a:r>
              <a:rPr lang="es-AR" sz="5000" b="1" dirty="0"/>
              <a:t>Ing. Jorge </a:t>
            </a:r>
            <a:r>
              <a:rPr lang="es-AR" sz="5000" b="1" dirty="0" err="1"/>
              <a:t>Pachao</a:t>
            </a:r>
            <a:r>
              <a:rPr lang="es-AR" sz="5000" b="1" dirty="0"/>
              <a:t> </a:t>
            </a:r>
          </a:p>
          <a:p>
            <a:r>
              <a:rPr lang="es-AR" sz="5000" b="1" dirty="0"/>
              <a:t>Ing. Hilario P. Del </a:t>
            </a:r>
            <a:r>
              <a:rPr lang="es-AR" sz="5000" b="1" dirty="0" err="1" smtClean="0"/>
              <a:t>Vecchio</a:t>
            </a:r>
            <a:r>
              <a:rPr lang="es-AR" sz="5000" b="1" dirty="0" smtClean="0"/>
              <a:t> </a:t>
            </a:r>
            <a:endParaRPr lang="es-AR" sz="5000" b="1" dirty="0"/>
          </a:p>
          <a:p>
            <a:r>
              <a:rPr lang="es-AR" sz="5000" b="1" dirty="0"/>
              <a:t>Ing. Ricardo Delgado </a:t>
            </a:r>
          </a:p>
          <a:p>
            <a:r>
              <a:rPr lang="es-AR" sz="5000" b="1" dirty="0"/>
              <a:t>Ing. Jaime Domingo A. </a:t>
            </a:r>
            <a:r>
              <a:rPr lang="es-AR" sz="5000" b="1" dirty="0" err="1"/>
              <a:t>Garau</a:t>
            </a:r>
            <a:r>
              <a:rPr lang="es-AR" sz="5000" b="1" dirty="0"/>
              <a:t> </a:t>
            </a:r>
            <a:endParaRPr lang="es-AR" sz="5000" b="1" dirty="0" smtClean="0"/>
          </a:p>
          <a:p>
            <a:r>
              <a:rPr lang="es-AR" sz="5000" b="1" dirty="0" smtClean="0"/>
              <a:t>Ing. Fernando P. </a:t>
            </a:r>
            <a:r>
              <a:rPr lang="es-AR" sz="5000" b="1" dirty="0" err="1" smtClean="0"/>
              <a:t>Iuliano</a:t>
            </a:r>
            <a:r>
              <a:rPr lang="es-AR" sz="5000" b="1" dirty="0" smtClean="0"/>
              <a:t> </a:t>
            </a:r>
            <a:endParaRPr lang="es-AR" sz="5000" b="1" dirty="0"/>
          </a:p>
          <a:p>
            <a:r>
              <a:rPr lang="es-AR" sz="5000" b="1" dirty="0" smtClean="0"/>
              <a:t>Ing. Marcelo E. Neme </a:t>
            </a:r>
          </a:p>
          <a:p>
            <a:r>
              <a:rPr lang="es-AR" sz="5000" b="1" dirty="0" smtClean="0"/>
              <a:t>Ing. Manuel M. </a:t>
            </a:r>
            <a:r>
              <a:rPr lang="es-AR" sz="5000" b="1" dirty="0" err="1" smtClean="0"/>
              <a:t>Scotto</a:t>
            </a:r>
            <a:r>
              <a:rPr lang="es-AR" sz="5000" b="1" dirty="0" smtClean="0"/>
              <a:t> </a:t>
            </a:r>
            <a:endParaRPr lang="es-AR" sz="5000" b="1" dirty="0"/>
          </a:p>
          <a:p>
            <a:pPr marL="0" indent="0"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4290959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109</TotalTime>
  <Words>527</Words>
  <Application>Microsoft Office PowerPoint</Application>
  <PresentationFormat>Presentación en pantalla (4:3)</PresentationFormat>
  <Paragraphs>103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Viajes</vt:lpstr>
      <vt:lpstr>    COPIME  </vt:lpstr>
      <vt:lpstr>Presentación de PowerPoint</vt:lpstr>
      <vt:lpstr>Disposición 415/2011 dgdypc</vt:lpstr>
      <vt:lpstr>Presentación de PowerPoint</vt:lpstr>
      <vt:lpstr>Disposición 415/2011 dgdypc</vt:lpstr>
      <vt:lpstr>DISP. 215/15 GCBA DGHP </vt:lpstr>
      <vt:lpstr>TIPOS DE INSTALACIONES</vt:lpstr>
      <vt:lpstr>DISP. 215/15 GCBA DGHP </vt:lpstr>
      <vt:lpstr>TAREAS A REALIZAR EN LAS INSTALACIONES DE AGUA</vt:lpstr>
      <vt:lpstr>TAREAS A REALIZAR EN SISTEMAS DE DETECCIÓN DE INCENDIOS</vt:lpstr>
      <vt:lpstr>EMPRESAS HABILITADAS EN AGC</vt:lpstr>
      <vt:lpstr>LIBRO DIGITAL</vt:lpstr>
      <vt:lpstr>LIBRO DIGITAL</vt:lpstr>
      <vt:lpstr>LIBRO DIGITAL</vt:lpstr>
      <vt:lpstr>CODIGO QR DE LA IFCI</vt:lpstr>
      <vt:lpstr>NORMATIVA APLICABLE</vt:lpstr>
      <vt:lpstr>SITIOS DE REFERENCIA</vt:lpstr>
      <vt:lpstr>                             COPIME       COMISION DE SEH EN EL TRABAJO 2016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COPIME</dc:title>
  <dc:creator>Luffi</dc:creator>
  <cp:lastModifiedBy>Luffi</cp:lastModifiedBy>
  <cp:revision>12</cp:revision>
  <dcterms:created xsi:type="dcterms:W3CDTF">2016-10-18T14:33:15Z</dcterms:created>
  <dcterms:modified xsi:type="dcterms:W3CDTF">2016-10-18T18:54:46Z</dcterms:modified>
</cp:coreProperties>
</file>