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8" r:id="rId3"/>
    <p:sldId id="269" r:id="rId4"/>
    <p:sldId id="270" r:id="rId5"/>
    <p:sldId id="271" r:id="rId6"/>
    <p:sldId id="273" r:id="rId7"/>
    <p:sldId id="261" r:id="rId8"/>
    <p:sldId id="262" r:id="rId9"/>
    <p:sldId id="263" r:id="rId10"/>
    <p:sldId id="264" r:id="rId11"/>
    <p:sldId id="266" r:id="rId12"/>
    <p:sldId id="272" r:id="rId13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DFF0"/>
    <a:srgbClr val="EA0000"/>
    <a:srgbClr val="A7DD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8993" autoAdjust="0"/>
  </p:normalViewPr>
  <p:slideViewPr>
    <p:cSldViewPr>
      <p:cViewPr varScale="1">
        <p:scale>
          <a:sx n="91" d="100"/>
          <a:sy n="91" d="100"/>
        </p:scale>
        <p:origin x="-99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B718F9-C001-415E-AC03-13B553F39F1A}" type="datetimeFigureOut">
              <a:rPr lang="es-AR" smtClean="0"/>
              <a:t>03/06/2015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4467C4-3F56-4D0F-BDF8-05B9288B903E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61491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AR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9A16DF3-D5ED-49E0-A9AD-C7C895BC3E82}" type="datetimeFigureOut">
              <a:rPr lang="es-AR" smtClean="0"/>
              <a:pPr/>
              <a:t>03/06/2015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AR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D28019A-25B3-4705-B1D5-0865E82E313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1.png"/><Relationship Id="rId5" Type="http://schemas.openxmlformats.org/officeDocument/2006/relationships/image" Target="../media/image4.png"/><Relationship Id="rId10" Type="http://schemas.openxmlformats.org/officeDocument/2006/relationships/image" Target="../media/image10.png"/><Relationship Id="rId4" Type="http://schemas.openxmlformats.org/officeDocument/2006/relationships/image" Target="../media/image9.jpe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ASCENSORES-IDENTIFICACI&#211;N%20UBICACIONES.mp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hyperlink" Target="ASCENSORES-IDENTIFICACI&#211;N%20ELEVADORES%20NUEVO.mp4" TargetMode="Externa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hyperlink" Target="ASCENSORES-EMPRESA%20CONSERVADORA%20NUEVO.mp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hyperlink" Target="ASCENSORES-REPRESENTANTES-T&#201;CNICOS.mp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rlanz@buenosaires.gob.ar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ascenso@buenosaires.gob.a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3528" y="923236"/>
            <a:ext cx="8568952" cy="2108269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AR" sz="2400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REGISTRO DE INSTALACIONES </a:t>
            </a:r>
            <a:r>
              <a:rPr lang="es-AR" sz="2400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COMPLEMENTARIAS</a:t>
            </a:r>
          </a:p>
          <a:p>
            <a:pPr algn="ctr"/>
            <a:endParaRPr lang="es-AR" sz="2400" dirty="0" smtClean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endParaRPr lang="es-AR" sz="2400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endParaRPr lang="es-AR" sz="2400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es-AR" sz="3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A® - ASCENSORES REGISTRADOS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47564" y="3717031"/>
            <a:ext cx="7920880" cy="1323439"/>
          </a:xfrm>
          <a:prstGeom prst="rect">
            <a:avLst/>
          </a:prstGeom>
          <a:noFill/>
          <a:ln w="38100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s-AR" sz="25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 2</a:t>
            </a:r>
          </a:p>
          <a:p>
            <a:pPr algn="ctr"/>
            <a:endParaRPr lang="es-AR" sz="25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AR" sz="3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“LIBRO DE INSPECCION DIGITAL”</a:t>
            </a:r>
            <a:endParaRPr lang="es-AR" sz="25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13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82452" y="908720"/>
            <a:ext cx="7992888" cy="5040560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AR" sz="2000" dirty="0">
                <a:solidFill>
                  <a:schemeClr val="bg1"/>
                </a:solidFill>
              </a:rPr>
              <a:t>Es uno de los proyectos de </a:t>
            </a:r>
            <a:r>
              <a:rPr lang="es-AR" sz="2000" dirty="0" smtClean="0">
                <a:solidFill>
                  <a:schemeClr val="bg1"/>
                </a:solidFill>
              </a:rPr>
              <a:t>Registro </a:t>
            </a:r>
            <a:r>
              <a:rPr lang="es-AR" sz="2000" dirty="0">
                <a:solidFill>
                  <a:schemeClr val="bg1"/>
                </a:solidFill>
              </a:rPr>
              <a:t>de </a:t>
            </a:r>
            <a:r>
              <a:rPr lang="es-AR" sz="2000" dirty="0" smtClean="0">
                <a:solidFill>
                  <a:schemeClr val="bg1"/>
                </a:solidFill>
              </a:rPr>
              <a:t>Instalaciones Complementarias que </a:t>
            </a:r>
            <a:r>
              <a:rPr lang="es-AR" sz="2000" dirty="0">
                <a:solidFill>
                  <a:schemeClr val="bg1"/>
                </a:solidFill>
              </a:rPr>
              <a:t>en </a:t>
            </a:r>
            <a:r>
              <a:rPr lang="es-AR" sz="2000" dirty="0" smtClean="0">
                <a:solidFill>
                  <a:schemeClr val="bg1"/>
                </a:solidFill>
              </a:rPr>
              <a:t>su formato </a:t>
            </a:r>
            <a:r>
              <a:rPr lang="es-AR" sz="2000" dirty="0">
                <a:solidFill>
                  <a:schemeClr val="bg1"/>
                </a:solidFill>
              </a:rPr>
              <a:t>digital </a:t>
            </a:r>
            <a:r>
              <a:rPr lang="es-AR" sz="2000" dirty="0" smtClean="0">
                <a:solidFill>
                  <a:schemeClr val="bg1"/>
                </a:solidFill>
              </a:rPr>
              <a:t>ya </a:t>
            </a:r>
            <a:r>
              <a:rPr lang="es-AR" sz="2000" dirty="0">
                <a:solidFill>
                  <a:schemeClr val="bg1"/>
                </a:solidFill>
              </a:rPr>
              <a:t>tiene identificados </a:t>
            </a:r>
            <a:r>
              <a:rPr lang="es-AR" sz="2000" dirty="0" smtClean="0">
                <a:solidFill>
                  <a:schemeClr val="bg1"/>
                </a:solidFill>
              </a:rPr>
              <a:t>60.000 medios de elevación, entre ascensores, montacargas, montavehículos, escaleras mecánicas, etc.</a:t>
            </a:r>
          </a:p>
          <a:p>
            <a:pPr algn="just"/>
            <a:endParaRPr lang="es-AR" sz="2000" dirty="0" smtClean="0">
              <a:solidFill>
                <a:schemeClr val="bg1"/>
              </a:solidFill>
            </a:endParaRPr>
          </a:p>
          <a:p>
            <a:pPr algn="just"/>
            <a:r>
              <a:rPr lang="es-AR" sz="2000" dirty="0" smtClean="0">
                <a:solidFill>
                  <a:schemeClr val="bg1"/>
                </a:solidFill>
              </a:rPr>
              <a:t>Permitirá </a:t>
            </a:r>
            <a:r>
              <a:rPr lang="es-AR" sz="2000" dirty="0">
                <a:solidFill>
                  <a:schemeClr val="bg1"/>
                </a:solidFill>
              </a:rPr>
              <a:t>a </a:t>
            </a:r>
            <a:r>
              <a:rPr lang="es-AR" sz="2000" dirty="0" smtClean="0">
                <a:solidFill>
                  <a:schemeClr val="bg1"/>
                </a:solidFill>
              </a:rPr>
              <a:t>usuarios, ente de control </a:t>
            </a:r>
            <a:r>
              <a:rPr lang="es-AR" sz="2000" dirty="0">
                <a:solidFill>
                  <a:schemeClr val="bg1"/>
                </a:solidFill>
              </a:rPr>
              <a:t>e inspectores obtener información cuantitativa y cualitativa de los </a:t>
            </a:r>
            <a:r>
              <a:rPr lang="es-AR" sz="2000" dirty="0" smtClean="0">
                <a:solidFill>
                  <a:schemeClr val="bg1"/>
                </a:solidFill>
              </a:rPr>
              <a:t>elevadores existentes en </a:t>
            </a:r>
            <a:r>
              <a:rPr lang="es-AR" sz="2000" dirty="0">
                <a:solidFill>
                  <a:schemeClr val="bg1"/>
                </a:solidFill>
              </a:rPr>
              <a:t>la Ciudad, logrando un control </a:t>
            </a:r>
            <a:r>
              <a:rPr lang="es-AR" sz="2000" dirty="0" smtClean="0">
                <a:solidFill>
                  <a:schemeClr val="bg1"/>
                </a:solidFill>
              </a:rPr>
              <a:t>efectivo y eficiente </a:t>
            </a:r>
            <a:r>
              <a:rPr lang="es-AR" sz="2000" dirty="0">
                <a:solidFill>
                  <a:schemeClr val="bg1"/>
                </a:solidFill>
              </a:rPr>
              <a:t>de dichas instalaciones</a:t>
            </a:r>
            <a:r>
              <a:rPr lang="es-AR" sz="2000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es-AR" sz="2000" dirty="0" smtClean="0">
              <a:solidFill>
                <a:schemeClr val="bg1"/>
              </a:solidFill>
            </a:endParaRPr>
          </a:p>
          <a:p>
            <a:pPr algn="just"/>
            <a:r>
              <a:rPr lang="es-AR" sz="2000" dirty="0" smtClean="0">
                <a:solidFill>
                  <a:schemeClr val="bg1"/>
                </a:solidFill>
              </a:rPr>
              <a:t>FASE </a:t>
            </a:r>
            <a:r>
              <a:rPr lang="es-AR" sz="2000" dirty="0">
                <a:solidFill>
                  <a:schemeClr val="bg1"/>
                </a:solidFill>
              </a:rPr>
              <a:t>1 </a:t>
            </a:r>
            <a:endParaRPr lang="es-AR" sz="2000" dirty="0" smtClean="0">
              <a:solidFill>
                <a:schemeClr val="bg1"/>
              </a:solidFill>
            </a:endParaRPr>
          </a:p>
          <a:p>
            <a:pPr algn="just"/>
            <a:r>
              <a:rPr lang="es-AR" sz="2000" dirty="0" smtClean="0">
                <a:solidFill>
                  <a:schemeClr val="bg1"/>
                </a:solidFill>
              </a:rPr>
              <a:t>Identificación </a:t>
            </a:r>
            <a:r>
              <a:rPr lang="es-AR" sz="2000" dirty="0">
                <a:solidFill>
                  <a:schemeClr val="bg1"/>
                </a:solidFill>
              </a:rPr>
              <a:t>de elevadores y empresas conservadoras</a:t>
            </a:r>
            <a:r>
              <a:rPr lang="es-AR" sz="2000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es-AR" sz="2000" dirty="0">
              <a:solidFill>
                <a:schemeClr val="bg1"/>
              </a:solidFill>
            </a:endParaRPr>
          </a:p>
          <a:p>
            <a:pPr algn="just"/>
            <a:r>
              <a:rPr lang="es-AR" sz="2000" dirty="0">
                <a:solidFill>
                  <a:schemeClr val="bg1"/>
                </a:solidFill>
              </a:rPr>
              <a:t>FASE 2 </a:t>
            </a:r>
          </a:p>
          <a:p>
            <a:pPr algn="just"/>
            <a:r>
              <a:rPr lang="es-AR" sz="2000" dirty="0">
                <a:solidFill>
                  <a:schemeClr val="bg1"/>
                </a:solidFill>
              </a:rPr>
              <a:t>Confección de libro </a:t>
            </a:r>
            <a:r>
              <a:rPr lang="es-AR" sz="2000" dirty="0" smtClean="0">
                <a:solidFill>
                  <a:schemeClr val="bg1"/>
                </a:solidFill>
              </a:rPr>
              <a:t>digital</a:t>
            </a:r>
            <a:endParaRPr lang="es-AR" sz="2000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79512" y="116632"/>
            <a:ext cx="4047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AR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A® - </a:t>
            </a: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ASCENSORES REGISTRADOS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4531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402" y="2803903"/>
            <a:ext cx="3380137" cy="4063264"/>
          </a:xfrm>
          <a:prstGeom prst="rect">
            <a:avLst/>
          </a:prstGeom>
        </p:spPr>
      </p:pic>
      <p:sp>
        <p:nvSpPr>
          <p:cNvPr id="3" name="2 Flecha abajo"/>
          <p:cNvSpPr/>
          <p:nvPr/>
        </p:nvSpPr>
        <p:spPr>
          <a:xfrm rot="16200000">
            <a:off x="2904330" y="1213883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" name="14 CuadroTexto"/>
          <p:cNvSpPr txBox="1">
            <a:spLocks noChangeArrowheads="1"/>
          </p:cNvSpPr>
          <p:nvPr/>
        </p:nvSpPr>
        <p:spPr bwMode="auto">
          <a:xfrm>
            <a:off x="786813" y="619688"/>
            <a:ext cx="14809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Usuario Administrador</a:t>
            </a:r>
          </a:p>
        </p:txBody>
      </p:sp>
      <p:sp>
        <p:nvSpPr>
          <p:cNvPr id="6" name="33 CuadroTexto"/>
          <p:cNvSpPr txBox="1">
            <a:spLocks noChangeArrowheads="1"/>
          </p:cNvSpPr>
          <p:nvPr/>
        </p:nvSpPr>
        <p:spPr bwMode="auto">
          <a:xfrm>
            <a:off x="3642306" y="548680"/>
            <a:ext cx="14954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Usuario Empresa Conservadora (ECA)</a:t>
            </a:r>
            <a:endParaRPr lang="es-AR" sz="1200" b="1" dirty="0">
              <a:solidFill>
                <a:schemeClr val="bg1"/>
              </a:solidFill>
            </a:endParaRPr>
          </a:p>
        </p:txBody>
      </p:sp>
      <p:pic>
        <p:nvPicPr>
          <p:cNvPr id="7" name="Picture 4" descr="http://pixabay.com/static/uploads/photo/2012/05/07/18/02/city-48851_64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43" y="1225369"/>
            <a:ext cx="1968641" cy="132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Mantenimiento informático en Alicante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804" y="1209886"/>
            <a:ext cx="1416856" cy="141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Flecha abajo"/>
          <p:cNvSpPr/>
          <p:nvPr/>
        </p:nvSpPr>
        <p:spPr>
          <a:xfrm>
            <a:off x="1409005" y="4825769"/>
            <a:ext cx="287337" cy="324036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257817"/>
            <a:ext cx="730101" cy="148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598" y="3097577"/>
            <a:ext cx="1368152" cy="1611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lecha abajo"/>
          <p:cNvSpPr/>
          <p:nvPr/>
        </p:nvSpPr>
        <p:spPr>
          <a:xfrm>
            <a:off x="1404343" y="2665529"/>
            <a:ext cx="287337" cy="324036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7" t="13573" r="51751" b="2858"/>
          <a:stretch/>
        </p:blipFill>
        <p:spPr bwMode="auto">
          <a:xfrm>
            <a:off x="4107300" y="3657600"/>
            <a:ext cx="1400804" cy="15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CuadroTexto 28"/>
          <p:cNvSpPr txBox="1"/>
          <p:nvPr/>
        </p:nvSpPr>
        <p:spPr>
          <a:xfrm>
            <a:off x="4067944" y="3607856"/>
            <a:ext cx="1440160" cy="2092881"/>
          </a:xfrm>
          <a:prstGeom prst="rect">
            <a:avLst/>
          </a:prstGeom>
          <a:solidFill>
            <a:schemeClr val="tx1"/>
          </a:solidFill>
          <a:ln w="15875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VIGENCIA 2015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Oblea: 222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Domicilio: PICO 123</a:t>
            </a:r>
          </a:p>
          <a:p>
            <a:pPr marL="0" lvl="1"/>
            <a:endParaRPr lang="es-AR" sz="100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ECA: </a:t>
            </a:r>
            <a:r>
              <a:rPr lang="es-AR" sz="10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 EMPRESA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Estado: </a:t>
            </a:r>
            <a:r>
              <a:rPr lang="es-AR" sz="10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 INFORME TECNICO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2" name="Picture 9" descr="http://thumb7.shutterstock.com/photos/thumb_large/3242/3242,1157958774,1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81"/>
          <a:stretch/>
        </p:blipFill>
        <p:spPr bwMode="auto">
          <a:xfrm>
            <a:off x="6986958" y="5381084"/>
            <a:ext cx="1428750" cy="106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33 CuadroTexto"/>
          <p:cNvSpPr txBox="1">
            <a:spLocks noChangeArrowheads="1"/>
          </p:cNvSpPr>
          <p:nvPr/>
        </p:nvSpPr>
        <p:spPr bwMode="auto">
          <a:xfrm>
            <a:off x="6892999" y="4897777"/>
            <a:ext cx="1495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Usuario Público del Elevador</a:t>
            </a:r>
            <a:endParaRPr lang="es-AR" sz="1200" b="1" dirty="0">
              <a:solidFill>
                <a:schemeClr val="bg1"/>
              </a:solidFill>
            </a:endParaRPr>
          </a:p>
        </p:txBody>
      </p:sp>
      <p:sp>
        <p:nvSpPr>
          <p:cNvPr id="34" name="33 Flecha abajo"/>
          <p:cNvSpPr/>
          <p:nvPr/>
        </p:nvSpPr>
        <p:spPr>
          <a:xfrm rot="5400000">
            <a:off x="6233441" y="5542664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40650" y="107340"/>
            <a:ext cx="5827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FASE 1 – IDENTIFICACION DE ELEVADORES Y ECA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9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11" grpId="0" animBg="1"/>
      <p:bldP spid="14" grpId="0" animBg="1"/>
      <p:bldP spid="27" grpId="0" animBg="1"/>
      <p:bldP spid="33" grpId="0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402" y="2803903"/>
            <a:ext cx="3380137" cy="4063264"/>
          </a:xfrm>
          <a:prstGeom prst="rect">
            <a:avLst/>
          </a:prstGeom>
        </p:spPr>
      </p:pic>
      <p:sp>
        <p:nvSpPr>
          <p:cNvPr id="3" name="2 Flecha abajo"/>
          <p:cNvSpPr/>
          <p:nvPr/>
        </p:nvSpPr>
        <p:spPr>
          <a:xfrm rot="16200000">
            <a:off x="2904330" y="1213883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" name="3 Flecha abajo"/>
          <p:cNvSpPr/>
          <p:nvPr/>
        </p:nvSpPr>
        <p:spPr>
          <a:xfrm rot="5400000">
            <a:off x="2885328" y="1764167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" name="14 CuadroTexto"/>
          <p:cNvSpPr txBox="1">
            <a:spLocks noChangeArrowheads="1"/>
          </p:cNvSpPr>
          <p:nvPr/>
        </p:nvSpPr>
        <p:spPr bwMode="auto">
          <a:xfrm>
            <a:off x="786813" y="619688"/>
            <a:ext cx="14809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Usuario Administrador</a:t>
            </a:r>
          </a:p>
        </p:txBody>
      </p:sp>
      <p:sp>
        <p:nvSpPr>
          <p:cNvPr id="6" name="33 CuadroTexto"/>
          <p:cNvSpPr txBox="1">
            <a:spLocks noChangeArrowheads="1"/>
          </p:cNvSpPr>
          <p:nvPr/>
        </p:nvSpPr>
        <p:spPr bwMode="auto">
          <a:xfrm>
            <a:off x="3642306" y="548680"/>
            <a:ext cx="14954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Usuario Empresa Conservadora (ECA)</a:t>
            </a:r>
            <a:endParaRPr lang="es-AR" sz="1200" b="1" dirty="0">
              <a:solidFill>
                <a:schemeClr val="bg1"/>
              </a:solidFill>
            </a:endParaRPr>
          </a:p>
        </p:txBody>
      </p:sp>
      <p:pic>
        <p:nvPicPr>
          <p:cNvPr id="7" name="Picture 4" descr="http://pixabay.com/static/uploads/photo/2012/05/07/18/02/city-48851_64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43" y="1225369"/>
            <a:ext cx="1968641" cy="132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Mantenimiento informático en Alicante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804" y="1209886"/>
            <a:ext cx="1416856" cy="141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Flecha abajo"/>
          <p:cNvSpPr/>
          <p:nvPr/>
        </p:nvSpPr>
        <p:spPr>
          <a:xfrm>
            <a:off x="1409005" y="4825769"/>
            <a:ext cx="287337" cy="324036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257817"/>
            <a:ext cx="730101" cy="148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598" y="3097577"/>
            <a:ext cx="1368152" cy="1611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lecha abajo"/>
          <p:cNvSpPr/>
          <p:nvPr/>
        </p:nvSpPr>
        <p:spPr>
          <a:xfrm>
            <a:off x="1404343" y="2665529"/>
            <a:ext cx="287337" cy="324036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31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7" t="13573" r="51751" b="2858"/>
          <a:stretch/>
        </p:blipFill>
        <p:spPr bwMode="auto">
          <a:xfrm>
            <a:off x="4107300" y="3657600"/>
            <a:ext cx="1400804" cy="15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CuadroTexto 28"/>
          <p:cNvSpPr txBox="1"/>
          <p:nvPr/>
        </p:nvSpPr>
        <p:spPr>
          <a:xfrm>
            <a:off x="4067944" y="3607856"/>
            <a:ext cx="1440160" cy="2092881"/>
          </a:xfrm>
          <a:prstGeom prst="rect">
            <a:avLst/>
          </a:prstGeom>
          <a:solidFill>
            <a:schemeClr val="tx1"/>
          </a:solidFill>
          <a:ln w="15875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VIGENCIA 2015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Oblea: 222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Domicilio: PICO 123</a:t>
            </a:r>
          </a:p>
          <a:p>
            <a:pPr marL="0" lvl="1"/>
            <a:endParaRPr lang="es-AR" sz="100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ECA: </a:t>
            </a:r>
            <a:r>
              <a:rPr lang="es-AR" sz="10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 EMPRESA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Estado: </a:t>
            </a:r>
            <a:r>
              <a:rPr lang="es-AR" sz="10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 INFORME TECNICO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CuadroTexto 28"/>
          <p:cNvSpPr txBox="1"/>
          <p:nvPr/>
        </p:nvSpPr>
        <p:spPr>
          <a:xfrm>
            <a:off x="4067944" y="3608641"/>
            <a:ext cx="1440160" cy="2092881"/>
          </a:xfrm>
          <a:prstGeom prst="rect">
            <a:avLst/>
          </a:prstGeom>
          <a:solidFill>
            <a:schemeClr val="tx1"/>
          </a:solidFill>
          <a:ln w="15875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VIGENCIA 2015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Oblea: 222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Domicilio: PICO 123</a:t>
            </a:r>
          </a:p>
          <a:p>
            <a:pPr marL="0" lvl="1"/>
            <a:endParaRPr lang="es-AR" sz="100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ECA: </a:t>
            </a:r>
            <a:r>
              <a:rPr lang="es-AR" sz="1000" b="1" dirty="0" smtClean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CONSERVATOR SA.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Estado: </a:t>
            </a:r>
          </a:p>
          <a:p>
            <a:pPr marL="0" lvl="1" algn="ctr"/>
            <a:r>
              <a:rPr lang="es-AR" sz="10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 INFORME TECNICO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4" name="Picture 9" descr="http://thumb7.shutterstock.com/photos/thumb_large/3242/3242,1157958774,1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81"/>
          <a:stretch/>
        </p:blipFill>
        <p:spPr bwMode="auto">
          <a:xfrm>
            <a:off x="6986958" y="5381084"/>
            <a:ext cx="1428750" cy="106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33 CuadroTexto"/>
          <p:cNvSpPr txBox="1">
            <a:spLocks noChangeArrowheads="1"/>
          </p:cNvSpPr>
          <p:nvPr/>
        </p:nvSpPr>
        <p:spPr bwMode="auto">
          <a:xfrm>
            <a:off x="6892999" y="4897777"/>
            <a:ext cx="1495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Usuario Público del Elevador</a:t>
            </a:r>
            <a:endParaRPr lang="es-AR" sz="1200" b="1" dirty="0">
              <a:solidFill>
                <a:schemeClr val="bg1"/>
              </a:solidFill>
            </a:endParaRPr>
          </a:p>
        </p:txBody>
      </p:sp>
      <p:sp>
        <p:nvSpPr>
          <p:cNvPr id="36" name="35 Flecha abajo"/>
          <p:cNvSpPr/>
          <p:nvPr/>
        </p:nvSpPr>
        <p:spPr>
          <a:xfrm rot="5400000">
            <a:off x="6233441" y="5542664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40650" y="107340"/>
            <a:ext cx="5827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FASE 1 – IDENTIFICACION DE ELEVADORES Y ECA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465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3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pic>
        <p:nvPicPr>
          <p:cNvPr id="48" name="Imagen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402" y="2803903"/>
            <a:ext cx="3380137" cy="4063264"/>
          </a:xfrm>
          <a:prstGeom prst="rect">
            <a:avLst/>
          </a:prstGeom>
        </p:spPr>
      </p:pic>
      <p:sp>
        <p:nvSpPr>
          <p:cNvPr id="9" name="8 Flecha abajo"/>
          <p:cNvSpPr/>
          <p:nvPr/>
        </p:nvSpPr>
        <p:spPr>
          <a:xfrm rot="16200000">
            <a:off x="5781899" y="1189492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0" name="9 Flecha abajo"/>
          <p:cNvSpPr/>
          <p:nvPr/>
        </p:nvSpPr>
        <p:spPr>
          <a:xfrm rot="5400000">
            <a:off x="5679206" y="1764167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6" name="33 CuadroTexto"/>
          <p:cNvSpPr txBox="1">
            <a:spLocks noChangeArrowheads="1"/>
          </p:cNvSpPr>
          <p:nvPr/>
        </p:nvSpPr>
        <p:spPr bwMode="auto">
          <a:xfrm>
            <a:off x="6820991" y="577297"/>
            <a:ext cx="14954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Usuario Representante Técnico</a:t>
            </a:r>
            <a:endParaRPr lang="es-AR" sz="1200" b="1" dirty="0">
              <a:solidFill>
                <a:schemeClr val="bg1"/>
              </a:solidFill>
            </a:endParaRPr>
          </a:p>
        </p:txBody>
      </p:sp>
      <p:sp>
        <p:nvSpPr>
          <p:cNvPr id="17" name="16 Flecha abajo"/>
          <p:cNvSpPr/>
          <p:nvPr/>
        </p:nvSpPr>
        <p:spPr>
          <a:xfrm>
            <a:off x="7524328" y="2817929"/>
            <a:ext cx="287337" cy="324036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8164650" y="3140968"/>
            <a:ext cx="583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rgbClr val="EA0000"/>
                </a:solidFill>
                <a:latin typeface="Arial Black" pitchFamily="34" charset="0"/>
              </a:rPr>
              <a:t>IT</a:t>
            </a:r>
            <a:endParaRPr lang="es-AR" sz="2800" b="1" dirty="0">
              <a:solidFill>
                <a:srgbClr val="EA0000"/>
              </a:solidFill>
              <a:latin typeface="Arial Black" pitchFamily="34" charset="0"/>
            </a:endParaRPr>
          </a:p>
        </p:txBody>
      </p:sp>
      <p:pic>
        <p:nvPicPr>
          <p:cNvPr id="23" name="Picture 9" descr="http://thumb7.shutterstock.com/photos/thumb_large/3242/3242,1157958774,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81"/>
          <a:stretch/>
        </p:blipFill>
        <p:spPr bwMode="auto">
          <a:xfrm>
            <a:off x="6986958" y="5381084"/>
            <a:ext cx="1428750" cy="106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33 CuadroTexto"/>
          <p:cNvSpPr txBox="1">
            <a:spLocks noChangeArrowheads="1"/>
          </p:cNvSpPr>
          <p:nvPr/>
        </p:nvSpPr>
        <p:spPr bwMode="auto">
          <a:xfrm>
            <a:off x="6892999" y="4897777"/>
            <a:ext cx="1495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Usuario Público del Elevador</a:t>
            </a:r>
            <a:endParaRPr lang="es-AR" sz="1200" b="1" dirty="0">
              <a:solidFill>
                <a:schemeClr val="bg1"/>
              </a:solidFill>
            </a:endParaRPr>
          </a:p>
        </p:txBody>
      </p:sp>
      <p:sp>
        <p:nvSpPr>
          <p:cNvPr id="28" name="27 Flecha abajo"/>
          <p:cNvSpPr/>
          <p:nvPr/>
        </p:nvSpPr>
        <p:spPr>
          <a:xfrm rot="5400000">
            <a:off x="6233441" y="5542664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29" name="28 Flecha abajo"/>
          <p:cNvSpPr/>
          <p:nvPr/>
        </p:nvSpPr>
        <p:spPr>
          <a:xfrm rot="16200000">
            <a:off x="2904330" y="1213883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0" name="29 Flecha abajo"/>
          <p:cNvSpPr/>
          <p:nvPr/>
        </p:nvSpPr>
        <p:spPr>
          <a:xfrm rot="5400000">
            <a:off x="2885328" y="1764167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1" name="14 CuadroTexto"/>
          <p:cNvSpPr txBox="1">
            <a:spLocks noChangeArrowheads="1"/>
          </p:cNvSpPr>
          <p:nvPr/>
        </p:nvSpPr>
        <p:spPr bwMode="auto">
          <a:xfrm>
            <a:off x="786813" y="619688"/>
            <a:ext cx="14809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Usuario Administrador</a:t>
            </a:r>
          </a:p>
        </p:txBody>
      </p:sp>
      <p:sp>
        <p:nvSpPr>
          <p:cNvPr id="32" name="33 CuadroTexto"/>
          <p:cNvSpPr txBox="1">
            <a:spLocks noChangeArrowheads="1"/>
          </p:cNvSpPr>
          <p:nvPr/>
        </p:nvSpPr>
        <p:spPr bwMode="auto">
          <a:xfrm>
            <a:off x="3642306" y="548680"/>
            <a:ext cx="14954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Usuario Empresa Conservadora (ECA)</a:t>
            </a:r>
            <a:endParaRPr lang="es-AR" sz="1200" b="1" dirty="0">
              <a:solidFill>
                <a:schemeClr val="bg1"/>
              </a:solidFill>
            </a:endParaRPr>
          </a:p>
        </p:txBody>
      </p:sp>
      <p:pic>
        <p:nvPicPr>
          <p:cNvPr id="33" name="Picture 4" descr="http://pixabay.com/static/uploads/photo/2012/05/07/18/02/city-48851_64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43" y="1225369"/>
            <a:ext cx="1968641" cy="132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Mantenimiento informático en Alicante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804" y="1209886"/>
            <a:ext cx="1416856" cy="141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34 Flecha abajo"/>
          <p:cNvSpPr/>
          <p:nvPr/>
        </p:nvSpPr>
        <p:spPr>
          <a:xfrm>
            <a:off x="1409005" y="4825769"/>
            <a:ext cx="287337" cy="324036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257817"/>
            <a:ext cx="730101" cy="148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598" y="3097577"/>
            <a:ext cx="1368152" cy="1611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37 Flecha abajo"/>
          <p:cNvSpPr/>
          <p:nvPr/>
        </p:nvSpPr>
        <p:spPr>
          <a:xfrm>
            <a:off x="1404343" y="2665529"/>
            <a:ext cx="287337" cy="324036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40" name="Picture 4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7" t="13573" r="51751" b="2858"/>
          <a:stretch/>
        </p:blipFill>
        <p:spPr bwMode="auto">
          <a:xfrm>
            <a:off x="4107300" y="3657600"/>
            <a:ext cx="1400804" cy="15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CuadroTexto 28"/>
          <p:cNvSpPr txBox="1"/>
          <p:nvPr/>
        </p:nvSpPr>
        <p:spPr>
          <a:xfrm>
            <a:off x="4067944" y="3607856"/>
            <a:ext cx="1440160" cy="2092881"/>
          </a:xfrm>
          <a:prstGeom prst="rect">
            <a:avLst/>
          </a:prstGeom>
          <a:solidFill>
            <a:schemeClr val="tx1"/>
          </a:solidFill>
          <a:ln w="15875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VIGENCIA 2015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Oblea: 222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Domicilio: PICO 123</a:t>
            </a:r>
          </a:p>
          <a:p>
            <a:pPr marL="0" lvl="1"/>
            <a:endParaRPr lang="es-AR" sz="100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ECA: </a:t>
            </a:r>
            <a:r>
              <a:rPr lang="es-AR" sz="10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 EMPRESA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Estado: </a:t>
            </a:r>
            <a:r>
              <a:rPr lang="es-AR" sz="10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 INFORME TECNICO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CuadroTexto 28"/>
          <p:cNvSpPr txBox="1"/>
          <p:nvPr/>
        </p:nvSpPr>
        <p:spPr>
          <a:xfrm>
            <a:off x="4067944" y="3608641"/>
            <a:ext cx="1440160" cy="2092881"/>
          </a:xfrm>
          <a:prstGeom prst="rect">
            <a:avLst/>
          </a:prstGeom>
          <a:solidFill>
            <a:schemeClr val="tx1"/>
          </a:solidFill>
          <a:ln w="15875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VIGENCIA 2015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Oblea: 222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Domicilio: PICO 123</a:t>
            </a:r>
          </a:p>
          <a:p>
            <a:pPr marL="0" lvl="1"/>
            <a:endParaRPr lang="es-AR" sz="100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ECA: </a:t>
            </a:r>
            <a:r>
              <a:rPr lang="es-AR" sz="1000" b="1" dirty="0" smtClean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CONSERVATOR SA.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Estado: </a:t>
            </a:r>
          </a:p>
          <a:p>
            <a:pPr marL="0" lvl="1" algn="ctr"/>
            <a:r>
              <a:rPr lang="es-AR" sz="10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 INFORME TECNICO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CuadroTexto 28"/>
          <p:cNvSpPr txBox="1"/>
          <p:nvPr/>
        </p:nvSpPr>
        <p:spPr>
          <a:xfrm>
            <a:off x="4067944" y="3608641"/>
            <a:ext cx="1440160" cy="1938992"/>
          </a:xfrm>
          <a:prstGeom prst="rect">
            <a:avLst/>
          </a:prstGeom>
          <a:solidFill>
            <a:schemeClr val="tx1"/>
          </a:solidFill>
          <a:ln w="15875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VIGENCIA 2015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Oblea: 222</a:t>
            </a: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Domicilio: PICO 123</a:t>
            </a:r>
          </a:p>
          <a:p>
            <a:pPr marL="0" lvl="1"/>
            <a:endParaRPr lang="es-AR" sz="100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ECA: </a:t>
            </a:r>
            <a:r>
              <a:rPr lang="es-AR" sz="1000" b="1" dirty="0" smtClean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CONSERVATOR SA.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10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Estado: </a:t>
            </a:r>
          </a:p>
          <a:p>
            <a:pPr marL="0" lvl="1" algn="ctr"/>
            <a:r>
              <a:rPr lang="es-AR" sz="1000" b="1" dirty="0" smtClean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APTO PARA SU USO</a:t>
            </a:r>
          </a:p>
          <a:p>
            <a:pPr marL="0" lvl="1"/>
            <a:endParaRPr lang="es-AR" sz="1000" b="1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3707904" y="1196752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b="1" dirty="0" smtClean="0">
                <a:solidFill>
                  <a:srgbClr val="EA0000"/>
                </a:solidFill>
                <a:latin typeface="Arial Black" pitchFamily="34" charset="0"/>
              </a:rPr>
              <a:t>IT</a:t>
            </a:r>
            <a:endParaRPr lang="es-AR" sz="2800" b="1" dirty="0">
              <a:solidFill>
                <a:srgbClr val="EA0000"/>
              </a:solidFill>
              <a:latin typeface="Arial Black" pitchFamily="34" charset="0"/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2013768" y="1228690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b="1" dirty="0" smtClean="0">
                <a:solidFill>
                  <a:srgbClr val="EA0000"/>
                </a:solidFill>
                <a:latin typeface="Arial Black" pitchFamily="34" charset="0"/>
              </a:rPr>
              <a:t>IT</a:t>
            </a:r>
            <a:endParaRPr lang="es-AR" sz="2000" b="1" dirty="0">
              <a:solidFill>
                <a:srgbClr val="EA0000"/>
              </a:solidFill>
              <a:latin typeface="Arial Black" pitchFamily="34" charset="0"/>
            </a:endParaRPr>
          </a:p>
        </p:txBody>
      </p:sp>
      <p:sp>
        <p:nvSpPr>
          <p:cNvPr id="46" name="45 CuadroTexto"/>
          <p:cNvSpPr txBox="1"/>
          <p:nvPr/>
        </p:nvSpPr>
        <p:spPr>
          <a:xfrm>
            <a:off x="755576" y="5045114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b="1" dirty="0" smtClean="0">
                <a:solidFill>
                  <a:srgbClr val="EA0000"/>
                </a:solidFill>
                <a:latin typeface="Arial Black" pitchFamily="34" charset="0"/>
              </a:rPr>
              <a:t>IT</a:t>
            </a:r>
            <a:endParaRPr lang="es-AR" sz="2800" b="1" dirty="0">
              <a:solidFill>
                <a:srgbClr val="EA0000"/>
              </a:solidFill>
              <a:latin typeface="Arial Black" pitchFamily="34" charset="0"/>
            </a:endParaRPr>
          </a:p>
        </p:txBody>
      </p:sp>
      <p:sp>
        <p:nvSpPr>
          <p:cNvPr id="47" name="46 Rectángulo"/>
          <p:cNvSpPr/>
          <p:nvPr/>
        </p:nvSpPr>
        <p:spPr>
          <a:xfrm>
            <a:off x="12556" y="107340"/>
            <a:ext cx="52075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FASE 2 – LIBRO DIGITAL / INFORME TECNICO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047" y="1249292"/>
            <a:ext cx="1129369" cy="143262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297" y="3103328"/>
            <a:ext cx="2081091" cy="157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593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5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35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35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/>
      <p:bldP spid="17" grpId="0" animBg="1"/>
      <p:bldP spid="19" grpId="0"/>
      <p:bldP spid="19" grpId="1"/>
      <p:bldP spid="43" grpId="0" animBg="1"/>
      <p:bldP spid="44" grpId="0"/>
      <p:bldP spid="44" grpId="1"/>
      <p:bldP spid="44" grpId="2"/>
      <p:bldP spid="45" grpId="0"/>
      <p:bldP spid="45" grpId="1"/>
      <p:bldP spid="45" grpId="2"/>
      <p:bldP spid="46" grpId="0"/>
      <p:bldP spid="46" grpId="1"/>
      <p:bldP spid="46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9" y="754880"/>
            <a:ext cx="4114805" cy="555444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447" y="730739"/>
            <a:ext cx="4114805" cy="5554440"/>
          </a:xfrm>
          <a:prstGeom prst="rect">
            <a:avLst/>
          </a:prstGeom>
        </p:spPr>
      </p:pic>
      <p:sp>
        <p:nvSpPr>
          <p:cNvPr id="9" name="8 Flecha abajo"/>
          <p:cNvSpPr/>
          <p:nvPr/>
        </p:nvSpPr>
        <p:spPr>
          <a:xfrm rot="16200000">
            <a:off x="4344488" y="2742795"/>
            <a:ext cx="574675" cy="744441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40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7" t="13573" r="51751" b="2858"/>
          <a:stretch/>
        </p:blipFill>
        <p:spPr bwMode="auto">
          <a:xfrm>
            <a:off x="1619672" y="1819567"/>
            <a:ext cx="1800200" cy="288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CuadroTexto 28"/>
          <p:cNvSpPr txBox="1"/>
          <p:nvPr/>
        </p:nvSpPr>
        <p:spPr>
          <a:xfrm>
            <a:off x="6732240" y="1755684"/>
            <a:ext cx="1872208" cy="3016210"/>
          </a:xfrm>
          <a:prstGeom prst="rect">
            <a:avLst/>
          </a:prstGeom>
          <a:solidFill>
            <a:schemeClr val="tx1"/>
          </a:solidFill>
          <a:ln w="15875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/>
            <a:r>
              <a:rPr lang="es-AR" sz="1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Ascensores Registrados</a:t>
            </a:r>
          </a:p>
          <a:p>
            <a:pPr marL="0" lvl="1"/>
            <a:r>
              <a:rPr lang="es-AR" sz="9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PERON, JUAN DOMINGO 2933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Oblea Nº:</a:t>
            </a:r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63182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Elevador </a:t>
            </a:r>
            <a:r>
              <a:rPr lang="es-AR" sz="9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Nº:</a:t>
            </a:r>
            <a:r>
              <a:rPr lang="es-AR" sz="9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Año de vigencia: </a:t>
            </a:r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Conservador Nº: </a:t>
            </a:r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1210</a:t>
            </a:r>
          </a:p>
          <a:p>
            <a:pPr marL="0" lvl="1"/>
            <a:r>
              <a:rPr lang="es-AR" sz="900" b="1" dirty="0" smtClean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CETINE S.A.</a:t>
            </a:r>
          </a:p>
          <a:p>
            <a:pPr marL="0" lvl="1"/>
            <a:endParaRPr lang="es-AR" sz="9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 smtClean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 smtClean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 smtClean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 smtClean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 smtClean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 smtClean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endParaRPr lang="es-AR" sz="900" b="1" dirty="0" smtClean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7" name="46 Rectángulo"/>
          <p:cNvSpPr/>
          <p:nvPr/>
        </p:nvSpPr>
        <p:spPr>
          <a:xfrm>
            <a:off x="40025" y="107340"/>
            <a:ext cx="26597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LECTURA CODIGO QR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0" name="33 CuadroTexto"/>
          <p:cNvSpPr txBox="1">
            <a:spLocks noChangeArrowheads="1"/>
          </p:cNvSpPr>
          <p:nvPr/>
        </p:nvSpPr>
        <p:spPr bwMode="auto">
          <a:xfrm>
            <a:off x="5170834" y="883462"/>
            <a:ext cx="14954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FASE 1</a:t>
            </a:r>
            <a:endParaRPr lang="es-AR" sz="1200" b="1" dirty="0">
              <a:solidFill>
                <a:schemeClr val="bg1"/>
              </a:solidFill>
            </a:endParaRPr>
          </a:p>
        </p:txBody>
      </p:sp>
      <p:sp>
        <p:nvSpPr>
          <p:cNvPr id="12" name="CuadroTexto 28"/>
          <p:cNvSpPr txBox="1"/>
          <p:nvPr/>
        </p:nvSpPr>
        <p:spPr>
          <a:xfrm>
            <a:off x="6732240" y="1772816"/>
            <a:ext cx="1872208" cy="3016210"/>
          </a:xfrm>
          <a:prstGeom prst="rect">
            <a:avLst/>
          </a:prstGeom>
          <a:solidFill>
            <a:schemeClr val="tx1"/>
          </a:solidFill>
          <a:ln w="15875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/>
            <a:r>
              <a:rPr lang="es-AR" sz="1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Ascensores Registrados</a:t>
            </a:r>
          </a:p>
          <a:p>
            <a:pPr marL="0" lvl="1"/>
            <a:r>
              <a:rPr lang="es-AR" sz="9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PERON, JUAN DOMINGO 2933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Oblea Nº:</a:t>
            </a:r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63182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Elevador </a:t>
            </a:r>
            <a:r>
              <a:rPr lang="es-AR" sz="9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Nº:</a:t>
            </a:r>
            <a:r>
              <a:rPr lang="es-AR" sz="9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Año de vigencia: </a:t>
            </a:r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Conservador Nº: </a:t>
            </a:r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1210</a:t>
            </a:r>
          </a:p>
          <a:p>
            <a:pPr marL="0" lvl="1"/>
            <a:r>
              <a:rPr lang="es-AR" sz="900" b="1" dirty="0" smtClean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CETINE S.A.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Teléfono urgencia:</a:t>
            </a:r>
            <a:endParaRPr lang="es-AR" sz="9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 1 111 1111 / 4 111 1111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Estado del elevador: </a:t>
            </a:r>
            <a:endParaRPr lang="es-AR" sz="9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/>
            <a:r>
              <a:rPr lang="es-AR" sz="9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APTO PARA SU </a:t>
            </a:r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USO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Fecha </a:t>
            </a:r>
            <a:r>
              <a:rPr lang="es-AR" sz="9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 ultimo informe:</a:t>
            </a:r>
          </a:p>
          <a:p>
            <a:pPr marL="0" lvl="1"/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11/11/2015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Representante </a:t>
            </a:r>
            <a:r>
              <a:rPr lang="es-AR" sz="9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Técnico:</a:t>
            </a:r>
          </a:p>
          <a:p>
            <a:pPr marL="0" lvl="1"/>
            <a:r>
              <a:rPr lang="es-AR" sz="9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Carlos CETINE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Tipo de elevador:</a:t>
            </a:r>
          </a:p>
          <a:p>
            <a:pPr marL="0" lvl="1"/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ASCENSOR</a:t>
            </a:r>
          </a:p>
          <a:p>
            <a:pPr marL="0" lvl="1"/>
            <a:r>
              <a:rPr lang="es-AR" sz="9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Georeferencia:</a:t>
            </a:r>
          </a:p>
          <a:p>
            <a:pPr marL="0" lvl="1"/>
            <a:r>
              <a:rPr lang="es-AR" sz="9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Elevador nº2 s/habilitación. Ubicado en hall central.</a:t>
            </a:r>
            <a:endParaRPr lang="es-AR" sz="10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33 CuadroTexto"/>
          <p:cNvSpPr txBox="1">
            <a:spLocks noChangeArrowheads="1"/>
          </p:cNvSpPr>
          <p:nvPr/>
        </p:nvSpPr>
        <p:spPr bwMode="auto">
          <a:xfrm>
            <a:off x="5170073" y="880130"/>
            <a:ext cx="14954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s-AR" sz="1200" b="1" dirty="0" smtClean="0">
                <a:solidFill>
                  <a:schemeClr val="bg1"/>
                </a:solidFill>
              </a:rPr>
              <a:t>FASE 2</a:t>
            </a:r>
            <a:endParaRPr lang="es-AR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419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3" grpId="0" animBg="1"/>
      <p:bldP spid="50" grpId="0"/>
      <p:bldP spid="50" grpId="1"/>
      <p:bldP spid="1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557300" y="874552"/>
            <a:ext cx="7992888" cy="576064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DECLARAR DOMICILIO (UBICACION) DEL ELEVADOR </a:t>
            </a:r>
            <a:r>
              <a:rPr lang="es-AR" sz="1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action="ppaction://hlinkfile"/>
              </a:rPr>
              <a:t>(video)</a:t>
            </a:r>
            <a:endParaRPr lang="es-AR" b="1" baseline="30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14" y="107340"/>
            <a:ext cx="46732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TUTORIAL – USUARIO ADMINISTRADOR 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557300" y="5040997"/>
            <a:ext cx="57428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AR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AR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DEBERA MANTENER ACTUALIZADA LA DECLARACION DE LA </a:t>
            </a:r>
            <a:r>
              <a:rPr lang="es-A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EMPRESA</a:t>
            </a:r>
            <a:endParaRPr lang="es-A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57300" y="5318538"/>
            <a:ext cx="4572000" cy="3351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s-AR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AR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UBICARLA EN LA CABINA EN LUGAR </a:t>
            </a:r>
            <a:r>
              <a:rPr lang="es-A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VISIBLE</a:t>
            </a:r>
            <a:endParaRPr lang="es-A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63134" y="5625157"/>
            <a:ext cx="5377018" cy="612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AR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s-A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AR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PODRA  AUDITAR LAS MEJORAS REQUERIDAS A TRAVES DE UN PROFESIONAL AJENO AL CONSERVADOR</a:t>
            </a:r>
          </a:p>
        </p:txBody>
      </p:sp>
      <p:pic>
        <p:nvPicPr>
          <p:cNvPr id="8" name="Picture 4" descr="http://pixabay.com/static/uploads/photo/2012/05/07/18/02/city-48851_64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610" y="4655396"/>
            <a:ext cx="2247304" cy="1509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15 Rectángulo"/>
          <p:cNvSpPr/>
          <p:nvPr/>
        </p:nvSpPr>
        <p:spPr>
          <a:xfrm>
            <a:off x="557300" y="2518701"/>
            <a:ext cx="7992888" cy="560511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 GENERAR BOLETA y ABONAR BOLETA</a:t>
            </a:r>
          </a:p>
        </p:txBody>
      </p:sp>
      <p:sp>
        <p:nvSpPr>
          <p:cNvPr id="10" name="15 Rectángulo"/>
          <p:cNvSpPr/>
          <p:nvPr/>
        </p:nvSpPr>
        <p:spPr>
          <a:xfrm>
            <a:off x="557300" y="1548382"/>
            <a:ext cx="7992888" cy="875107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DECLARAR CANTIDAD DE ELEVADORES y</a:t>
            </a:r>
            <a:b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EMPRESA CONSERVADORA DE CADA ELEVADOR </a:t>
            </a:r>
            <a:r>
              <a:rPr lang="es-AR" b="1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</a:t>
            </a:r>
            <a:r>
              <a:rPr lang="es-AR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 action="ppaction://hlinkfile"/>
              </a:rPr>
              <a:t>(</a:t>
            </a:r>
            <a:r>
              <a:rPr lang="es-AR" sz="1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 action="ppaction://hlinkfile"/>
              </a:rPr>
              <a:t>video)</a:t>
            </a:r>
            <a:endParaRPr lang="es-AR" b="1" baseline="30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15 Rectángulo"/>
          <p:cNvSpPr/>
          <p:nvPr/>
        </p:nvSpPr>
        <p:spPr>
          <a:xfrm>
            <a:off x="557300" y="3178808"/>
            <a:ext cx="7992888" cy="538224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 IMPRIMIR OBLEA </a:t>
            </a:r>
            <a:r>
              <a:rPr lang="es-AR" b="1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2" name="15 Rectángulo"/>
          <p:cNvSpPr/>
          <p:nvPr/>
        </p:nvSpPr>
        <p:spPr>
          <a:xfrm>
            <a:off x="557300" y="3814798"/>
            <a:ext cx="7992888" cy="825509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 TOMAR CONOCIMIENTO Y REALIZAR MEJORAS SEGUN INFORMES  PERIODICOS GENERADOS POR EL REPRESENTANTE TECNICO </a:t>
            </a:r>
            <a:r>
              <a:rPr lang="es-AR" b="1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350788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" grpId="0"/>
      <p:bldP spid="3" grpId="0"/>
      <p:bldP spid="4" grpId="0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5629" y="107340"/>
            <a:ext cx="4690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TUTORIAL – EMPRESA CONSERVADORA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585423" y="980728"/>
            <a:ext cx="7992888" cy="792088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ts val="2160"/>
              </a:lnSpc>
              <a:spcBef>
                <a:spcPts val="600"/>
              </a:spcBef>
              <a:buFont typeface="+mj-lt"/>
              <a:buAutoNum type="arabicPeriod"/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ACEPTAR O RECHAZAR ELEVADORES DECLARADOS POR EL ADMINISTRADOR</a:t>
            </a:r>
          </a:p>
        </p:txBody>
      </p:sp>
      <p:sp>
        <p:nvSpPr>
          <p:cNvPr id="8" name="15 Rectángulo"/>
          <p:cNvSpPr/>
          <p:nvPr/>
        </p:nvSpPr>
        <p:spPr>
          <a:xfrm>
            <a:off x="585423" y="1844824"/>
            <a:ext cx="7992888" cy="792088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ts val="2160"/>
              </a:lnSpc>
              <a:spcBef>
                <a:spcPts val="600"/>
              </a:spcBef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VERIFICAR REGISTRO DEL REPRESENTANTE TECNICO EN EL CONSEJO PROFESIONAL</a:t>
            </a:r>
          </a:p>
        </p:txBody>
      </p:sp>
      <p:sp>
        <p:nvSpPr>
          <p:cNvPr id="9" name="15 Rectángulo"/>
          <p:cNvSpPr/>
          <p:nvPr/>
        </p:nvSpPr>
        <p:spPr>
          <a:xfrm>
            <a:off x="585423" y="2708920"/>
            <a:ext cx="7992888" cy="500170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ts val="2160"/>
              </a:lnSpc>
              <a:spcBef>
                <a:spcPts val="600"/>
              </a:spcBef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 CONFORMAR PLANTEL DE REPRESENTANTES TECNICOS </a:t>
            </a:r>
            <a:r>
              <a:rPr lang="es-AR" b="1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0" name="15 Rectángulo"/>
          <p:cNvSpPr/>
          <p:nvPr/>
        </p:nvSpPr>
        <p:spPr>
          <a:xfrm>
            <a:off x="585423" y="3281098"/>
            <a:ext cx="7992888" cy="792088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ts val="2160"/>
              </a:lnSpc>
              <a:spcBef>
                <a:spcPts val="600"/>
              </a:spcBef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 COMUNICAR AL REPRESENTANTE TECNICO LOS ELEVADORES A INFORMAR</a:t>
            </a:r>
          </a:p>
        </p:txBody>
      </p:sp>
      <p:sp>
        <p:nvSpPr>
          <p:cNvPr id="11" name="15 Rectángulo"/>
          <p:cNvSpPr/>
          <p:nvPr/>
        </p:nvSpPr>
        <p:spPr>
          <a:xfrm>
            <a:off x="585423" y="4145194"/>
            <a:ext cx="7992888" cy="792088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ts val="2160"/>
              </a:lnSpc>
              <a:spcBef>
                <a:spcPts val="600"/>
              </a:spcBef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 TOMAR CONOCIMIENTO Y EJECUTAR MEJORAS SEGUN LOS INFORMES GENERADOS POR EL REPRESENTANTE TECNICO </a:t>
            </a:r>
            <a:r>
              <a:rPr lang="es-AR" b="1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s-AR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6" descr="Mantenimiento informático en Alicant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505234"/>
            <a:ext cx="1691680" cy="169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5 Rectángulo"/>
          <p:cNvSpPr/>
          <p:nvPr/>
        </p:nvSpPr>
        <p:spPr>
          <a:xfrm>
            <a:off x="585423" y="5478643"/>
            <a:ext cx="5210713" cy="3227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600"/>
              </a:spcBef>
            </a:pPr>
            <a:r>
              <a:rPr lang="es-AR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A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ACUERDO A NORMATIVA, CANTIDAD DE MAQUINAS POR RT.</a:t>
            </a:r>
          </a:p>
        </p:txBody>
      </p:sp>
      <p:sp>
        <p:nvSpPr>
          <p:cNvPr id="13" name="15 Rectángulo"/>
          <p:cNvSpPr/>
          <p:nvPr/>
        </p:nvSpPr>
        <p:spPr>
          <a:xfrm>
            <a:off x="585423" y="5801378"/>
            <a:ext cx="5210713" cy="291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600"/>
              </a:spcBef>
            </a:pPr>
            <a:r>
              <a:rPr lang="es-AR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A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 CONFORMIDAD CON EL PROPIETARIO</a:t>
            </a:r>
            <a:endParaRPr lang="es-AR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899592" y="4954047"/>
            <a:ext cx="792088" cy="456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A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action="ppaction://hlinkfile"/>
              </a:rPr>
              <a:t>Video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0788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6405" y="107340"/>
            <a:ext cx="4741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TUTORIAL – REPRESENTANTE TECNICO 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557300" y="1052736"/>
            <a:ext cx="7992888" cy="576064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s-A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ACEPTAR O RECHAZAR VINCULO CON ECA</a:t>
            </a: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362691"/>
            <a:ext cx="1523775" cy="1932937"/>
          </a:xfrm>
          <a:prstGeom prst="rect">
            <a:avLst/>
          </a:prstGeom>
        </p:spPr>
      </p:pic>
      <p:sp>
        <p:nvSpPr>
          <p:cNvPr id="8" name="15 Rectángulo"/>
          <p:cNvSpPr/>
          <p:nvPr/>
        </p:nvSpPr>
        <p:spPr>
          <a:xfrm>
            <a:off x="557300" y="1700808"/>
            <a:ext cx="7992888" cy="648072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SELECCIONAR </a:t>
            </a:r>
            <a:r>
              <a:rPr lang="es-A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ECA PARA LA CUAL REALIZAR INFORME </a:t>
            </a: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TECNICO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15 Rectángulo"/>
          <p:cNvSpPr/>
          <p:nvPr/>
        </p:nvSpPr>
        <p:spPr>
          <a:xfrm>
            <a:off x="557300" y="2420888"/>
            <a:ext cx="7992888" cy="648072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 SELECCIONAR DOMICILIO </a:t>
            </a:r>
            <a:r>
              <a:rPr lang="es-AR" b="1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ELEVADOR A VERIFICAR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15 Rectángulo"/>
          <p:cNvSpPr/>
          <p:nvPr/>
        </p:nvSpPr>
        <p:spPr>
          <a:xfrm>
            <a:off x="557300" y="3140968"/>
            <a:ext cx="7992888" cy="618228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 REALIZAR VERIFICACION</a:t>
            </a:r>
          </a:p>
        </p:txBody>
      </p:sp>
      <p:sp>
        <p:nvSpPr>
          <p:cNvPr id="11" name="15 Rectángulo"/>
          <p:cNvSpPr/>
          <p:nvPr/>
        </p:nvSpPr>
        <p:spPr>
          <a:xfrm>
            <a:off x="557300" y="3831204"/>
            <a:ext cx="7992888" cy="720080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 CARGAR INFORME </a:t>
            </a:r>
            <a:r>
              <a:rPr lang="es-AR" b="1" baseline="30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s-AR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15 Rectángulo"/>
          <p:cNvSpPr/>
          <p:nvPr/>
        </p:nvSpPr>
        <p:spPr>
          <a:xfrm>
            <a:off x="557300" y="5385536"/>
            <a:ext cx="5598876" cy="347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AR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A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s-AR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ECA COMUNICARA AL </a:t>
            </a:r>
            <a:r>
              <a:rPr lang="es-A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REPRESENTANTE TECNICO </a:t>
            </a:r>
            <a:r>
              <a:rPr lang="es-AR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A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DOMICILIOS</a:t>
            </a:r>
            <a:endParaRPr lang="es-A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15 Rectángulo"/>
          <p:cNvSpPr/>
          <p:nvPr/>
        </p:nvSpPr>
        <p:spPr>
          <a:xfrm>
            <a:off x="557300" y="5733256"/>
            <a:ext cx="5598876" cy="3003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AR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A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PODRA </a:t>
            </a:r>
            <a:r>
              <a:rPr lang="es-AR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CARGAR 250 INFORMES MAX</a:t>
            </a:r>
            <a:r>
              <a:rPr lang="es-AR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AR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899592" y="4954047"/>
            <a:ext cx="792088" cy="456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A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action="ppaction://hlinkfile"/>
              </a:rPr>
              <a:t>Video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5717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3182" y="107340"/>
            <a:ext cx="40447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TUTORIAL – CONSEJOS / PUBLICO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572154" y="1124744"/>
            <a:ext cx="7992888" cy="1311012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CONSEJO PROFESIONAL:</a:t>
            </a:r>
          </a:p>
          <a:p>
            <a:pPr>
              <a:lnSpc>
                <a:spcPct val="150000"/>
              </a:lnSpc>
            </a:pPr>
            <a:endParaRPr lang="es-A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s-AR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57300" y="2636912"/>
            <a:ext cx="7992888" cy="2664296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s-AR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USUARIO PUBLICO DEL ELEVADOR:</a:t>
            </a:r>
          </a:p>
          <a:p>
            <a:pPr lvl="0" algn="just">
              <a:lnSpc>
                <a:spcPct val="150000"/>
              </a:lnSpc>
            </a:pPr>
            <a:endParaRPr lang="es-AR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endParaRPr lang="es-A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endParaRPr lang="es-AR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endParaRPr lang="es-A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endParaRPr lang="es-AR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</a:pPr>
            <a:endParaRPr lang="es-A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9" descr="http://thumb7.shutterstock.com/photos/thumb_large/3242/3242,1157958774,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81"/>
          <a:stretch/>
        </p:blipFill>
        <p:spPr bwMode="auto">
          <a:xfrm>
            <a:off x="6986958" y="4764532"/>
            <a:ext cx="1761506" cy="131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57300" y="1553176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s-A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REGISTRAR A LOS PROFESIONALES PARA PODER SER SELECCIONADOS POR LA ECA COMO REPRESENTANTE TECNICO</a:t>
            </a:r>
          </a:p>
        </p:txBody>
      </p:sp>
      <p:sp>
        <p:nvSpPr>
          <p:cNvPr id="4" name="Rectángulo 3"/>
          <p:cNvSpPr/>
          <p:nvPr/>
        </p:nvSpPr>
        <p:spPr>
          <a:xfrm>
            <a:off x="557300" y="3155598"/>
            <a:ext cx="7992888" cy="872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A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ACCESO MEDIANTE LECTURA DEL CODIGO QR A INFORMACION DEL ELEVADOR</a:t>
            </a:r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043608" y="356945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endParaRPr lang="es-A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A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DATOS DEL ELEVADOR 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A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EMPRESA CONSERVADORA 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A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 DE CONSERVACION</a:t>
            </a:r>
          </a:p>
        </p:txBody>
      </p:sp>
    </p:spTree>
    <p:extLst>
      <p:ext uri="{BB962C8B-B14F-4D97-AF65-F5344CB8AC3E}">
        <p14:creationId xmlns:p14="http://schemas.microsoft.com/office/powerpoint/2010/main" val="21732555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6" grpId="0" animBg="1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946" y="107340"/>
            <a:ext cx="2334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REGLAMENTACIÓN</a:t>
            </a:r>
            <a:endParaRPr lang="es-AR" dirty="0">
              <a:solidFill>
                <a:schemeClr val="bg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611560" y="980728"/>
            <a:ext cx="7992888" cy="4896544"/>
          </a:xfrm>
          <a:prstGeom prst="rect">
            <a:avLst/>
          </a:prstGeom>
          <a:solidFill>
            <a:schemeClr val="accent1">
              <a:lumMod val="20000"/>
              <a:lumOff val="80000"/>
              <a:alpha val="1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Bef>
                <a:spcPts val="1800"/>
              </a:spcBef>
              <a:buSzPct val="120000"/>
              <a:buFont typeface="Arial" panose="020B0604020202020204" pitchFamily="34" charset="0"/>
              <a:buChar char="•"/>
            </a:pP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RES-2013-430-AGC (Creación de Ascensores Registrados)</a:t>
            </a:r>
          </a:p>
          <a:p>
            <a:pPr marL="285750" indent="-285750">
              <a:spcBef>
                <a:spcPts val="1800"/>
              </a:spcBef>
              <a:buSzPct val="120000"/>
              <a:buFont typeface="Arial" panose="020B0604020202020204" pitchFamily="34" charset="0"/>
              <a:buChar char="•"/>
            </a:pP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DI–2013–1050–DGFYCO (Formulario Censo de Empresas Conservadoras)</a:t>
            </a:r>
          </a:p>
          <a:p>
            <a:pPr marL="285750" indent="-285750">
              <a:spcBef>
                <a:spcPts val="1800"/>
              </a:spcBef>
              <a:buSzPct val="120000"/>
              <a:buFont typeface="Arial" panose="020B0604020202020204" pitchFamily="34" charset="0"/>
              <a:buChar char="•"/>
            </a:pP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DI–2013–1100–DGFYCO (Procedimiento Fase N°1)</a:t>
            </a:r>
          </a:p>
          <a:p>
            <a:pPr marL="285750" indent="-285750">
              <a:spcBef>
                <a:spcPts val="1800"/>
              </a:spcBef>
              <a:buSzPct val="120000"/>
              <a:buFont typeface="Arial" panose="020B0604020202020204" pitchFamily="34" charset="0"/>
              <a:buChar char="•"/>
            </a:pP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DI–2013–1101–DGFYCO (Procedimiento uso del aplicativo Módulo Web de </a:t>
            </a:r>
            <a:r>
              <a:rPr lang="es-AR" sz="1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uso DGFYCO</a:t>
            </a: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spcBef>
                <a:spcPts val="1800"/>
              </a:spcBef>
              <a:buSzPct val="120000"/>
              <a:buFont typeface="Arial" panose="020B0604020202020204" pitchFamily="34" charset="0"/>
              <a:buChar char="•"/>
            </a:pP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DI–2014–37–DGFYCO (Vigencia de Tasa aplicable a </a:t>
            </a:r>
            <a:r>
              <a:rPr lang="es-AR" sz="1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Elevadores</a:t>
            </a: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spcBef>
                <a:spcPts val="1800"/>
              </a:spcBef>
              <a:buSzPct val="120000"/>
              <a:buFont typeface="Arial" panose="020B0604020202020204" pitchFamily="34" charset="0"/>
              <a:buChar char="•"/>
            </a:pP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DI–2014–384–DGFYCO (Ascensores Registrados </a:t>
            </a:r>
            <a:r>
              <a:rPr lang="es-AR" sz="1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Tasa aplicable </a:t>
            </a:r>
            <a:r>
              <a:rPr lang="es-AR" sz="1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prórroga)</a:t>
            </a:r>
          </a:p>
          <a:p>
            <a:pPr marL="285750" indent="-285750">
              <a:spcBef>
                <a:spcPts val="1800"/>
              </a:spcBef>
              <a:buSzPct val="120000"/>
              <a:buFont typeface="Arial" panose="020B0604020202020204" pitchFamily="34" charset="0"/>
              <a:buChar char="•"/>
            </a:pP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DI–2014–1432–DGFYCO (Fase N°2 - Libro de Inspección Digital) rectificada por la DI–2015 –</a:t>
            </a:r>
            <a:r>
              <a:rPr lang="es-AR" sz="1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21–DGFYCO</a:t>
            </a:r>
            <a:endParaRPr lang="es-AR" sz="1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1800"/>
              </a:spcBef>
              <a:buSzPct val="120000"/>
              <a:buFont typeface="Arial" panose="020B0604020202020204" pitchFamily="34" charset="0"/>
              <a:buChar char="•"/>
            </a:pP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RES-47-SSPLAN-2014 </a:t>
            </a:r>
            <a:r>
              <a:rPr lang="es-AR" sz="1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(Suspensión de Libro </a:t>
            </a: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s-AR" sz="1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nspección en Formato Papel</a:t>
            </a: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spcBef>
                <a:spcPts val="1800"/>
              </a:spcBef>
              <a:buSzPct val="120000"/>
              <a:buFont typeface="Arial" panose="020B0604020202020204" pitchFamily="34" charset="0"/>
              <a:buChar char="•"/>
            </a:pPr>
            <a:r>
              <a:rPr lang="es-AR" sz="1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DI-2015-464- DGFYCO </a:t>
            </a:r>
            <a:r>
              <a:rPr lang="es-AR" sz="17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(Ascensores Registrados – Tasa aplicable – prórroga)</a:t>
            </a:r>
          </a:p>
        </p:txBody>
      </p:sp>
    </p:spTree>
    <p:extLst>
      <p:ext uri="{BB962C8B-B14F-4D97-AF65-F5344CB8AC3E}">
        <p14:creationId xmlns:p14="http://schemas.microsoft.com/office/powerpoint/2010/main" val="24807039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180512" cy="6885384"/>
          </a:xfrm>
          <a:prstGeom prst="rect">
            <a:avLst/>
          </a:prstGeom>
        </p:spPr>
      </p:pic>
      <p:sp>
        <p:nvSpPr>
          <p:cNvPr id="9" name="1 Título"/>
          <p:cNvSpPr txBox="1">
            <a:spLocks/>
          </p:cNvSpPr>
          <p:nvPr/>
        </p:nvSpPr>
        <p:spPr>
          <a:xfrm>
            <a:off x="685800" y="908720"/>
            <a:ext cx="7772400" cy="1470025"/>
          </a:xfrm>
          <a:prstGeom prst="rect">
            <a:avLst/>
          </a:prstGeom>
          <a:noFill/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/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_tradnl" sz="48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MUCHAS GRACIAS</a:t>
            </a:r>
            <a:endParaRPr lang="es-AR" sz="4800" b="1" dirty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92931" y="2276872"/>
            <a:ext cx="7958137" cy="34009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endParaRPr lang="es-ES_tradn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ES_tradnl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CONTACTO:</a:t>
            </a:r>
          </a:p>
          <a:p>
            <a:pPr algn="just">
              <a:defRPr/>
            </a:pPr>
            <a:endParaRPr lang="es-ES_tradnl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ES_tradn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Agencia Gubernamental de Control - AGC            </a:t>
            </a:r>
          </a:p>
          <a:p>
            <a:pPr algn="just">
              <a:defRPr/>
            </a:pPr>
            <a:r>
              <a:rPr lang="es-ES_tradn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conmutador: 4860-5200</a:t>
            </a:r>
          </a:p>
          <a:p>
            <a:pPr algn="just">
              <a:defRPr/>
            </a:pPr>
            <a:endParaRPr lang="es-ES_tradnl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ES_tradn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Dirección General de Fiscalización y Control de Obras - DGFYCO                   </a:t>
            </a:r>
          </a:p>
          <a:p>
            <a:pPr algn="just">
              <a:defRPr/>
            </a:pPr>
            <a:r>
              <a:rPr lang="es-ES_tradn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Ing. Osvaldo Alonso</a:t>
            </a:r>
          </a:p>
          <a:p>
            <a:pPr algn="just">
              <a:defRPr/>
            </a:pPr>
            <a:endParaRPr lang="es-ES_tradnl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ES_tradnl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ES_tradn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Gerencia Operativa de Fiscalización y Control de Instalaciones Complementarias– DGFYCO                   </a:t>
            </a:r>
          </a:p>
          <a:p>
            <a:pPr algn="just">
              <a:defRPr/>
            </a:pPr>
            <a:r>
              <a:rPr lang="es-ES_tradnl" sz="10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Ing. Roberto Lanz – </a:t>
            </a:r>
            <a:r>
              <a:rPr lang="es-ES_tradnl" sz="105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es-ES_tradn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_tradnl" sz="10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7506</a:t>
            </a:r>
            <a:endParaRPr lang="es-ES_tradnl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ES_tradnl" sz="10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rlanz@buenosaires.gob.ar</a:t>
            </a:r>
            <a:endParaRPr lang="es-ES_tradnl" sz="105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ES_tradnl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ES_tradn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Subgerencia Operativa Elevadores – DGFYCO </a:t>
            </a:r>
          </a:p>
          <a:p>
            <a:pPr algn="just">
              <a:defRPr/>
            </a:pPr>
            <a:r>
              <a:rPr lang="es-ES_tradn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Arq. Lisandro Dragani – </a:t>
            </a:r>
            <a:r>
              <a:rPr lang="es-ES_tradnl" sz="105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es-ES_tradnl" sz="10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7524</a:t>
            </a:r>
          </a:p>
          <a:p>
            <a:pPr algn="just">
              <a:defRPr/>
            </a:pPr>
            <a:r>
              <a:rPr lang="es-AR" sz="10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ascenso@buenosaires.gob.ar</a:t>
            </a:r>
            <a:r>
              <a:rPr lang="es-ES_tradnl" sz="105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_tradnl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s-AR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6543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1397</TotalTime>
  <Words>798</Words>
  <Application>Microsoft Office PowerPoint</Application>
  <PresentationFormat>Presentación en pantalla (4:3)</PresentationFormat>
  <Paragraphs>201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Brío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Martín Labarthe</dc:creator>
  <cp:lastModifiedBy>Lisandro Dragani</cp:lastModifiedBy>
  <cp:revision>141</cp:revision>
  <dcterms:created xsi:type="dcterms:W3CDTF">2015-05-13T15:13:27Z</dcterms:created>
  <dcterms:modified xsi:type="dcterms:W3CDTF">2015-06-03T16:05:23Z</dcterms:modified>
</cp:coreProperties>
</file>